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sldIdLst>
    <p:sldId id="256" r:id="rId2"/>
    <p:sldId id="257" r:id="rId3"/>
    <p:sldId id="258" r:id="rId4"/>
    <p:sldId id="259" r:id="rId5"/>
    <p:sldId id="260" r:id="rId6"/>
    <p:sldId id="262" r:id="rId7"/>
    <p:sldId id="263" r:id="rId8"/>
    <p:sldId id="264" r:id="rId9"/>
    <p:sldId id="265" r:id="rId10"/>
    <p:sldId id="266" r:id="rId11"/>
    <p:sldId id="267" r:id="rId12"/>
    <p:sldId id="279" r:id="rId13"/>
    <p:sldId id="268" r:id="rId14"/>
    <p:sldId id="269" r:id="rId15"/>
    <p:sldId id="270" r:id="rId16"/>
    <p:sldId id="271" r:id="rId17"/>
    <p:sldId id="272" r:id="rId18"/>
    <p:sldId id="273" r:id="rId19"/>
    <p:sldId id="280" r:id="rId20"/>
    <p:sldId id="274" r:id="rId21"/>
    <p:sldId id="275" r:id="rId22"/>
    <p:sldId id="277"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111568-AB1A-405D-AB17-0C56DCB402A9}" type="datetimeFigureOut">
              <a:rPr lang="en-US" smtClean="0"/>
              <a:t>3/28/2016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7DCC8C9-97BF-41DD-A5AE-E0CA7712AFE8}" type="slidenum">
              <a:rPr lang="en-US" smtClean="0"/>
              <a:t>‹#›</a:t>
            </a:fld>
            <a:endParaRPr lang="en-US"/>
          </a:p>
        </p:txBody>
      </p:sp>
    </p:spTree>
    <p:extLst>
      <p:ext uri="{BB962C8B-B14F-4D97-AF65-F5344CB8AC3E}">
        <p14:creationId xmlns:p14="http://schemas.microsoft.com/office/powerpoint/2010/main" val="8898576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EA1A0CB-BEBF-4B40-B2E2-9AA2681BEE6B}" type="datetime1">
              <a:rPr lang="en-US" smtClean="0"/>
              <a:t>3/28/2016</a:t>
            </a:fld>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3804409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744CA45-3AE0-4E86-81F0-6F8C9A21A3DB}" type="datetime1">
              <a:rPr lang="en-US" smtClean="0"/>
              <a:t>3/28/2016</a:t>
            </a:fld>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3203876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30DFF5B-592F-426A-8569-3214E0B46654}" type="datetime1">
              <a:rPr lang="en-US" smtClean="0"/>
              <a:t>3/28/2016</a:t>
            </a:fld>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332943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A5C1681-3435-4BF3-AF29-82DCA91FEF55}" type="datetime1">
              <a:rPr lang="en-US" smtClean="0"/>
              <a:t>3/28/2016</a:t>
            </a:fld>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3920393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B920A76-D7E4-4D5A-B9AE-892617A52291}" type="datetime1">
              <a:rPr lang="en-US" smtClean="0"/>
              <a:t>3/28/2016</a:t>
            </a:fld>
            <a:endParaRPr lang="en-US"/>
          </a:p>
        </p:txBody>
      </p:sp>
      <p:sp>
        <p:nvSpPr>
          <p:cNvPr id="5" name="Footer Placeholder 4"/>
          <p:cNvSpPr>
            <a:spLocks noGrp="1"/>
          </p:cNvSpPr>
          <p:nvPr>
            <p:ph type="ftr" sz="quarter" idx="11"/>
          </p:nvPr>
        </p:nvSpPr>
        <p:spPr/>
        <p:txBody>
          <a:bodyPr/>
          <a:lstStyle/>
          <a:p>
            <a:r>
              <a:rPr lang="en-US" smtClean="0"/>
              <a:t>     </a:t>
            </a:r>
            <a:endParaRPr lang="en-US"/>
          </a:p>
        </p:txBody>
      </p:sp>
      <p:sp>
        <p:nvSpPr>
          <p:cNvPr id="6" name="Slide Number Placeholder 5"/>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15041149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D40DA9-943A-42A8-8716-431529EF017B}" type="datetime1">
              <a:rPr lang="en-US" smtClean="0"/>
              <a:t>3/28/2016</a:t>
            </a:fld>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2978291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A6C81D6-FE1D-4248-B370-6BF2FD197E64}" type="datetime1">
              <a:rPr lang="en-US" smtClean="0"/>
              <a:t>3/28/2016</a:t>
            </a:fld>
            <a:endParaRPr lang="en-US"/>
          </a:p>
        </p:txBody>
      </p:sp>
      <p:sp>
        <p:nvSpPr>
          <p:cNvPr id="8" name="Footer Placeholder 7"/>
          <p:cNvSpPr>
            <a:spLocks noGrp="1"/>
          </p:cNvSpPr>
          <p:nvPr>
            <p:ph type="ftr" sz="quarter" idx="11"/>
          </p:nvPr>
        </p:nvSpPr>
        <p:spPr/>
        <p:txBody>
          <a:bodyPr/>
          <a:lstStyle/>
          <a:p>
            <a:r>
              <a:rPr lang="en-US" smtClean="0"/>
              <a:t>     </a:t>
            </a:r>
            <a:endParaRPr lang="en-US"/>
          </a:p>
        </p:txBody>
      </p:sp>
      <p:sp>
        <p:nvSpPr>
          <p:cNvPr id="9" name="Slide Number Placeholder 8"/>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3217440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C163193-3A9A-488F-A079-3484212EF1D4}" type="datetime1">
              <a:rPr lang="en-US" smtClean="0"/>
              <a:t>3/28/2016</a:t>
            </a:fld>
            <a:endParaRPr lang="en-US"/>
          </a:p>
        </p:txBody>
      </p:sp>
      <p:sp>
        <p:nvSpPr>
          <p:cNvPr id="4" name="Footer Placeholder 3"/>
          <p:cNvSpPr>
            <a:spLocks noGrp="1"/>
          </p:cNvSpPr>
          <p:nvPr>
            <p:ph type="ftr" sz="quarter" idx="11"/>
          </p:nvPr>
        </p:nvSpPr>
        <p:spPr/>
        <p:txBody>
          <a:bodyPr/>
          <a:lstStyle/>
          <a:p>
            <a:r>
              <a:rPr lang="en-US" smtClean="0"/>
              <a:t>     </a:t>
            </a:r>
            <a:endParaRPr lang="en-US"/>
          </a:p>
        </p:txBody>
      </p:sp>
      <p:sp>
        <p:nvSpPr>
          <p:cNvPr id="5" name="Slide Number Placeholder 4"/>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1461313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4CF791-4777-493B-9038-DB8177F21B1E}" type="datetime1">
              <a:rPr lang="en-US" smtClean="0"/>
              <a:t>3/28/2016</a:t>
            </a:fld>
            <a:endParaRPr lang="en-US"/>
          </a:p>
        </p:txBody>
      </p:sp>
      <p:sp>
        <p:nvSpPr>
          <p:cNvPr id="3" name="Footer Placeholder 2"/>
          <p:cNvSpPr>
            <a:spLocks noGrp="1"/>
          </p:cNvSpPr>
          <p:nvPr>
            <p:ph type="ftr" sz="quarter" idx="11"/>
          </p:nvPr>
        </p:nvSpPr>
        <p:spPr/>
        <p:txBody>
          <a:bodyPr/>
          <a:lstStyle/>
          <a:p>
            <a:r>
              <a:rPr lang="en-US" smtClean="0"/>
              <a:t>     </a:t>
            </a:r>
            <a:endParaRPr lang="en-US"/>
          </a:p>
        </p:txBody>
      </p:sp>
      <p:sp>
        <p:nvSpPr>
          <p:cNvPr id="4" name="Slide Number Placeholder 3"/>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14252639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5AF09E5-7BBC-4E61-BC68-3FFCBD37B173}" type="datetime1">
              <a:rPr lang="en-US" smtClean="0"/>
              <a:t>3/28/2016</a:t>
            </a:fld>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7280100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7D8B696-DD7B-43DF-9ED7-EAE3958EFB7B}" type="datetime1">
              <a:rPr lang="en-US" smtClean="0"/>
              <a:t>3/28/2016</a:t>
            </a:fld>
            <a:endParaRPr lang="en-US"/>
          </a:p>
        </p:txBody>
      </p:sp>
      <p:sp>
        <p:nvSpPr>
          <p:cNvPr id="6" name="Footer Placeholder 5"/>
          <p:cNvSpPr>
            <a:spLocks noGrp="1"/>
          </p:cNvSpPr>
          <p:nvPr>
            <p:ph type="ftr" sz="quarter" idx="11"/>
          </p:nvPr>
        </p:nvSpPr>
        <p:spPr/>
        <p:txBody>
          <a:bodyPr/>
          <a:lstStyle/>
          <a:p>
            <a:r>
              <a:rPr lang="en-US" smtClean="0"/>
              <a:t>     </a:t>
            </a:r>
            <a:endParaRPr lang="en-US"/>
          </a:p>
        </p:txBody>
      </p:sp>
      <p:sp>
        <p:nvSpPr>
          <p:cNvPr id="7" name="Slide Number Placeholder 6"/>
          <p:cNvSpPr>
            <a:spLocks noGrp="1"/>
          </p:cNvSpPr>
          <p:nvPr>
            <p:ph type="sldNum" sz="quarter" idx="12"/>
          </p:nvPr>
        </p:nvSpPr>
        <p:spPr/>
        <p:txBody>
          <a:bodyPr/>
          <a:lstStyle/>
          <a:p>
            <a:fld id="{0E8A6219-19DA-4BE8-9E1F-7857168033FA}" type="slidenum">
              <a:rPr lang="en-US" smtClean="0"/>
              <a:t>‹#›</a:t>
            </a:fld>
            <a:endParaRPr lang="en-US"/>
          </a:p>
        </p:txBody>
      </p:sp>
    </p:spTree>
    <p:extLst>
      <p:ext uri="{BB962C8B-B14F-4D97-AF65-F5344CB8AC3E}">
        <p14:creationId xmlns:p14="http://schemas.microsoft.com/office/powerpoint/2010/main" val="7784945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949011-BD6C-4423-B912-70E27113747D}" type="datetime1">
              <a:rPr lang="en-US" smtClean="0"/>
              <a:t>3/28/2016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     </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8A6219-19DA-4BE8-9E1F-7857168033FA}" type="slidenum">
              <a:rPr lang="en-US" smtClean="0"/>
              <a:t>‹#›</a:t>
            </a:fld>
            <a:endParaRPr lang="en-US"/>
          </a:p>
        </p:txBody>
      </p:sp>
    </p:spTree>
    <p:extLst>
      <p:ext uri="{BB962C8B-B14F-4D97-AF65-F5344CB8AC3E}">
        <p14:creationId xmlns:p14="http://schemas.microsoft.com/office/powerpoint/2010/main" val="22913034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Marketing Plan</a:t>
            </a:r>
            <a:br>
              <a:rPr lang="en-US" dirty="0" smtClean="0"/>
            </a:br>
            <a:r>
              <a:rPr lang="en-US" dirty="0" smtClean="0"/>
              <a:t>April, 2016</a:t>
            </a:r>
            <a:endParaRPr lang="en-US" dirty="0"/>
          </a:p>
        </p:txBody>
      </p:sp>
      <p:sp>
        <p:nvSpPr>
          <p:cNvPr id="3" name="Subtitle 2"/>
          <p:cNvSpPr>
            <a:spLocks noGrp="1"/>
          </p:cNvSpPr>
          <p:nvPr>
            <p:ph type="subTitle" idx="1"/>
          </p:nvPr>
        </p:nvSpPr>
        <p:spPr/>
        <p:txBody>
          <a:bodyPr/>
          <a:lstStyle/>
          <a:p>
            <a:r>
              <a:rPr lang="en-US" b="1" i="1" dirty="0"/>
              <a:t>Making a Difference for Working Women Personally, Professionally, and Politically</a:t>
            </a:r>
            <a:endParaRPr lang="en-US" dirty="0"/>
          </a:p>
        </p:txBody>
      </p:sp>
      <p:sp>
        <p:nvSpPr>
          <p:cNvPr id="5" name="Footer Placeholder 4"/>
          <p:cNvSpPr>
            <a:spLocks noGrp="1"/>
          </p:cNvSpPr>
          <p:nvPr>
            <p:ph type="ftr" sz="quarter" idx="11"/>
          </p:nvPr>
        </p:nvSpPr>
        <p:spPr>
          <a:xfrm>
            <a:off x="4419600" y="5943600"/>
            <a:ext cx="4572000" cy="777875"/>
          </a:xfrm>
        </p:spPr>
        <p:txBody>
          <a:bodyPr/>
          <a:lstStyle/>
          <a:p>
            <a:pPr algn="r"/>
            <a:endParaRPr lang="en-US" dirty="0" smtClean="0"/>
          </a:p>
          <a:p>
            <a:pPr algn="r"/>
            <a:endParaRPr lang="en-US" dirty="0"/>
          </a:p>
          <a:p>
            <a:pPr algn="r"/>
            <a:endParaRPr lang="en-US" dirty="0" smtClean="0"/>
          </a:p>
          <a:p>
            <a:pPr algn="r"/>
            <a:endParaRPr lang="en-US" dirty="0"/>
          </a:p>
          <a:p>
            <a:pPr algn="r"/>
            <a:endParaRPr lang="en-US" dirty="0" smtClean="0"/>
          </a:p>
          <a:p>
            <a:pPr algn="r"/>
            <a:endParaRPr lang="en-US" dirty="0"/>
          </a:p>
        </p:txBody>
      </p:sp>
      <p:pic>
        <p:nvPicPr>
          <p:cNvPr id="6" name="Picture 5"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2667000" y="304800"/>
            <a:ext cx="3505200" cy="695325"/>
          </a:xfrm>
          <a:prstGeom prst="rect">
            <a:avLst/>
          </a:prstGeom>
          <a:noFill/>
          <a:ln>
            <a:noFill/>
          </a:ln>
        </p:spPr>
      </p:pic>
    </p:spTree>
    <p:extLst>
      <p:ext uri="{BB962C8B-B14F-4D97-AF65-F5344CB8AC3E}">
        <p14:creationId xmlns:p14="http://schemas.microsoft.com/office/powerpoint/2010/main" val="617403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Positioning Statement/Target</a:t>
            </a:r>
            <a:endParaRPr lang="en-US" dirty="0"/>
          </a:p>
        </p:txBody>
      </p:sp>
      <p:sp>
        <p:nvSpPr>
          <p:cNvPr id="3" name="Content Placeholder 2"/>
          <p:cNvSpPr>
            <a:spLocks noGrp="1"/>
          </p:cNvSpPr>
          <p:nvPr>
            <p:ph idx="1"/>
          </p:nvPr>
        </p:nvSpPr>
        <p:spPr/>
        <p:txBody>
          <a:bodyPr>
            <a:normAutofit/>
          </a:bodyPr>
          <a:lstStyle/>
          <a:p>
            <a:pPr marL="0" indent="0">
              <a:buNone/>
            </a:pPr>
            <a:r>
              <a:rPr lang="en-US" sz="2000" i="1" dirty="0" smtClean="0"/>
              <a:t>Positioning Statement:</a:t>
            </a:r>
          </a:p>
          <a:p>
            <a:pPr marL="0" indent="0">
              <a:buNone/>
            </a:pPr>
            <a:r>
              <a:rPr lang="en-US" sz="2000" dirty="0" smtClean="0"/>
              <a:t>New </a:t>
            </a:r>
            <a:r>
              <a:rPr lang="en-US" sz="2000" dirty="0"/>
              <a:t>York State Women Inc. is the foremost organization for women in New York State working to develop and nurture them personally, professionally and politically in a welcoming environment with relevant networking opportunities, professional develop seminars, and political action.</a:t>
            </a:r>
            <a:endParaRPr lang="en-US" sz="2000" dirty="0" smtClean="0">
              <a:effectLst/>
            </a:endParaRPr>
          </a:p>
          <a:p>
            <a:pPr marL="0" indent="0">
              <a:buNone/>
            </a:pPr>
            <a:endParaRPr lang="en-US" sz="2000" dirty="0" smtClean="0">
              <a:effectLst/>
            </a:endParaRPr>
          </a:p>
          <a:p>
            <a:pPr marL="0" indent="0">
              <a:buNone/>
            </a:pPr>
            <a:r>
              <a:rPr lang="en-US" sz="2000" dirty="0"/>
              <a:t>We are committed to mentoring young women and fostering relationships among existing members. We will strive to encourage new membership and retain existing members</a:t>
            </a:r>
            <a:r>
              <a:rPr lang="en-US" sz="2000" dirty="0" smtClean="0"/>
              <a:t>.</a:t>
            </a:r>
          </a:p>
          <a:p>
            <a:pPr marL="0" indent="0">
              <a:buNone/>
            </a:pPr>
            <a:endParaRPr lang="en-US" sz="2000" dirty="0">
              <a:effectLst/>
            </a:endParaRPr>
          </a:p>
          <a:p>
            <a:pPr marL="0" indent="0">
              <a:buNone/>
            </a:pPr>
            <a:r>
              <a:rPr lang="en-US" sz="2000" i="1" dirty="0" smtClean="0"/>
              <a:t>Target Market:</a:t>
            </a:r>
          </a:p>
          <a:p>
            <a:pPr marL="0" indent="0">
              <a:buNone/>
            </a:pPr>
            <a:r>
              <a:rPr lang="en-US" sz="2000" dirty="0"/>
              <a:t>Working women ages 21 to 50 and university and college women.</a:t>
            </a:r>
            <a:endParaRPr lang="en-US" sz="20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14209378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Creative Strategy</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3500" i="1" dirty="0"/>
              <a:t>Why are we advertising?</a:t>
            </a:r>
            <a:endParaRPr lang="en-US" sz="3500" dirty="0" smtClean="0">
              <a:effectLst/>
            </a:endParaRPr>
          </a:p>
          <a:p>
            <a:pPr marL="0" indent="0">
              <a:buNone/>
            </a:pPr>
            <a:r>
              <a:rPr lang="en-US" sz="3500" dirty="0" smtClean="0"/>
              <a:t>To </a:t>
            </a:r>
            <a:r>
              <a:rPr lang="en-US" sz="3500" dirty="0"/>
              <a:t>achieve our objectives of increasing membership, diversity, and attendance at meetings.</a:t>
            </a:r>
            <a:endParaRPr lang="en-US" sz="3500" dirty="0" smtClean="0">
              <a:effectLst/>
            </a:endParaRPr>
          </a:p>
          <a:p>
            <a:pPr marL="0" indent="0">
              <a:buNone/>
            </a:pPr>
            <a:r>
              <a:rPr lang="en-US" sz="3500" dirty="0"/>
              <a:t> </a:t>
            </a:r>
            <a:endParaRPr lang="en-US" sz="3500" dirty="0" smtClean="0">
              <a:effectLst/>
            </a:endParaRPr>
          </a:p>
          <a:p>
            <a:pPr marL="0" indent="0">
              <a:buNone/>
            </a:pPr>
            <a:r>
              <a:rPr lang="en-US" sz="3500" i="1" dirty="0"/>
              <a:t>To whom are we talking?</a:t>
            </a:r>
            <a:endParaRPr lang="en-US" sz="3500" dirty="0" smtClean="0">
              <a:effectLst/>
            </a:endParaRPr>
          </a:p>
          <a:p>
            <a:pPr marL="0" indent="0">
              <a:buNone/>
            </a:pPr>
            <a:r>
              <a:rPr lang="en-US" sz="3500" dirty="0" smtClean="0"/>
              <a:t>Young </a:t>
            </a:r>
            <a:r>
              <a:rPr lang="en-US" sz="3500" dirty="0"/>
              <a:t>working women ages 21-50 and college and university women.</a:t>
            </a:r>
            <a:endParaRPr lang="en-US" sz="3500" dirty="0" smtClean="0">
              <a:effectLst/>
            </a:endParaRPr>
          </a:p>
          <a:p>
            <a:pPr marL="0" indent="0">
              <a:buNone/>
            </a:pPr>
            <a:r>
              <a:rPr lang="en-US" sz="3500" dirty="0"/>
              <a:t> </a:t>
            </a:r>
            <a:endParaRPr lang="en-US" sz="3500" dirty="0" smtClean="0">
              <a:effectLst/>
            </a:endParaRPr>
          </a:p>
          <a:p>
            <a:pPr marL="0" indent="0">
              <a:buNone/>
            </a:pPr>
            <a:r>
              <a:rPr lang="en-US" sz="3500" i="1" dirty="0"/>
              <a:t>What do they currently think?</a:t>
            </a:r>
            <a:endParaRPr lang="en-US" sz="3500" dirty="0" smtClean="0">
              <a:effectLst/>
            </a:endParaRPr>
          </a:p>
          <a:p>
            <a:pPr marL="0" indent="0">
              <a:buNone/>
            </a:pPr>
            <a:r>
              <a:rPr lang="en-US" sz="3500" dirty="0" smtClean="0"/>
              <a:t>They </a:t>
            </a:r>
            <a:r>
              <a:rPr lang="en-US" sz="3500" dirty="0"/>
              <a:t>are looking for mentors and networking opportunities that will help them personally and professionally.  They are either unaware of NYS Women, Inc., or think it is an organization that isn’t for them because it caters to an older demographic of women and perhaps retired women.</a:t>
            </a:r>
            <a:endParaRPr lang="en-US" sz="3500" dirty="0" smtClean="0">
              <a:effectLst/>
            </a:endParaRPr>
          </a:p>
          <a:p>
            <a:pPr marL="0" indent="0">
              <a:buNone/>
            </a:pPr>
            <a:r>
              <a:rPr lang="en-US" sz="3500" dirty="0"/>
              <a:t> </a:t>
            </a:r>
            <a:endParaRPr lang="en-US" sz="3500" dirty="0" smtClean="0">
              <a:effectLst/>
            </a:endParaRPr>
          </a:p>
          <a:p>
            <a:pPr marL="0" indent="0">
              <a:buNone/>
            </a:pPr>
            <a:r>
              <a:rPr lang="en-US" sz="3500" i="1" dirty="0"/>
              <a:t>What would we like them to think?</a:t>
            </a:r>
            <a:endParaRPr lang="en-US" sz="3500" dirty="0" smtClean="0">
              <a:effectLst/>
            </a:endParaRPr>
          </a:p>
          <a:p>
            <a:pPr marL="0" indent="0">
              <a:buNone/>
            </a:pPr>
            <a:r>
              <a:rPr lang="en-US" sz="3500" dirty="0" smtClean="0"/>
              <a:t>This </a:t>
            </a:r>
            <a:r>
              <a:rPr lang="en-US" sz="3500" dirty="0"/>
              <a:t>isn’t your grandmother’s NYS Women, Inc.  We have fresh ideas to challenge them professionally and personally and want to help them develop an opinion and passion for women’s issues politically.  Through NYS Women, Inc., young women may develop a voice politically, a network and mentors professionally, and friends and mentors personally</a:t>
            </a:r>
            <a:r>
              <a:rPr lang="en-US" sz="3500" dirty="0" smtClean="0"/>
              <a:t>.</a:t>
            </a:r>
            <a:endParaRPr lang="en-US" sz="3500" dirty="0" smtClean="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29027009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Creative Strategy</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3500" i="1" dirty="0" smtClean="0"/>
              <a:t>What </a:t>
            </a:r>
            <a:r>
              <a:rPr lang="en-US" sz="3500" i="1" dirty="0"/>
              <a:t>is the single most persuasive idea we can convey?</a:t>
            </a:r>
            <a:endParaRPr lang="en-US" sz="3500" dirty="0" smtClean="0">
              <a:effectLst/>
            </a:endParaRPr>
          </a:p>
          <a:p>
            <a:pPr marL="0" indent="0">
              <a:buNone/>
            </a:pPr>
            <a:r>
              <a:rPr lang="en-US" sz="3500" dirty="0" smtClean="0"/>
              <a:t>With </a:t>
            </a:r>
            <a:r>
              <a:rPr lang="en-US" sz="3500" dirty="0"/>
              <a:t>a NYS Women, Inc. membership, you will develop personally, professionally and politically through an environment which fosters creativity and collegiality.</a:t>
            </a:r>
            <a:endParaRPr lang="en-US" sz="3500" dirty="0" smtClean="0">
              <a:effectLst/>
            </a:endParaRPr>
          </a:p>
          <a:p>
            <a:pPr marL="0" indent="0">
              <a:buNone/>
            </a:pPr>
            <a:r>
              <a:rPr lang="en-US" sz="3500" dirty="0"/>
              <a:t> </a:t>
            </a:r>
            <a:endParaRPr lang="en-US" sz="3500" dirty="0" smtClean="0">
              <a:effectLst/>
            </a:endParaRPr>
          </a:p>
          <a:p>
            <a:pPr marL="0" indent="0">
              <a:buNone/>
            </a:pPr>
            <a:r>
              <a:rPr lang="en-US" sz="3500" i="1" dirty="0"/>
              <a:t>Why should they believe it?</a:t>
            </a:r>
            <a:endParaRPr lang="en-US" sz="3500" dirty="0" smtClean="0">
              <a:effectLst/>
            </a:endParaRPr>
          </a:p>
          <a:p>
            <a:pPr marL="0" indent="0">
              <a:buNone/>
            </a:pPr>
            <a:r>
              <a:rPr lang="en-US" sz="3500" dirty="0" smtClean="0"/>
              <a:t>NYS </a:t>
            </a:r>
            <a:r>
              <a:rPr lang="en-US" sz="3500" dirty="0"/>
              <a:t>Women, Inc. has been doing just that for more than 100 years and will continue to do so for at least 100 more.  Our members are ready to welcome young women to join us for conversation, networking and friendship.</a:t>
            </a:r>
            <a:endParaRPr lang="en-US" sz="3500" dirty="0" smtClean="0">
              <a:effectLst/>
            </a:endParaRPr>
          </a:p>
          <a:p>
            <a:pPr marL="0" indent="0">
              <a:buNone/>
            </a:pPr>
            <a:r>
              <a:rPr lang="en-US" sz="3500" dirty="0"/>
              <a:t> </a:t>
            </a:r>
            <a:endParaRPr lang="en-US" sz="3500" dirty="0" smtClean="0">
              <a:effectLst/>
            </a:endParaRPr>
          </a:p>
          <a:p>
            <a:pPr marL="0" indent="0">
              <a:buNone/>
            </a:pPr>
            <a:r>
              <a:rPr lang="en-US" sz="3500" i="1" dirty="0"/>
              <a:t>Creative guidelines?</a:t>
            </a:r>
            <a:endParaRPr lang="en-US" sz="3500" dirty="0" smtClean="0">
              <a:effectLst/>
            </a:endParaRPr>
          </a:p>
          <a:p>
            <a:pPr marL="0" indent="0">
              <a:buNone/>
            </a:pPr>
            <a:r>
              <a:rPr lang="en-US" sz="3500" dirty="0" smtClean="0"/>
              <a:t>As </a:t>
            </a:r>
            <a:r>
              <a:rPr lang="en-US" sz="3500" dirty="0"/>
              <a:t>noted in the marketing guidelines (logo, look, etc.) – http://nyswomeninc.org/Marketing</a:t>
            </a:r>
            <a:endParaRPr lang="en-US" sz="3500" dirty="0" smtClean="0">
              <a:effectLst/>
            </a:endParaRPr>
          </a:p>
          <a:p>
            <a:pPr marL="0" indent="0">
              <a:buNone/>
            </a:pPr>
            <a:r>
              <a:rPr lang="en-US" sz="3500" dirty="0"/>
              <a:t> </a:t>
            </a:r>
            <a:endParaRPr lang="en-US" sz="3500" dirty="0" smtClean="0">
              <a:effectLst/>
            </a:endParaRPr>
          </a:p>
          <a:p>
            <a:pPr marL="0" indent="0">
              <a:buNone/>
            </a:pPr>
            <a:r>
              <a:rPr lang="en-US" sz="3500" i="1" dirty="0"/>
              <a:t>Tone of voice?</a:t>
            </a:r>
            <a:endParaRPr lang="en-US" sz="3500" dirty="0" smtClean="0">
              <a:effectLst/>
            </a:endParaRPr>
          </a:p>
          <a:p>
            <a:pPr marL="0" indent="0">
              <a:buNone/>
            </a:pPr>
            <a:r>
              <a:rPr lang="en-US" sz="3500" dirty="0" smtClean="0"/>
              <a:t>Professional</a:t>
            </a:r>
            <a:r>
              <a:rPr lang="en-US" sz="3500" dirty="0"/>
              <a:t>, fun, persuasive, empowered, creative</a:t>
            </a:r>
            <a:endParaRPr lang="en-US" sz="35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406595399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Advertising</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2200" dirty="0"/>
              <a:t>At present, each chapter in NYS Women, Inc. may do its own advertising.  There isn’t a statewide advertising strategy. </a:t>
            </a:r>
            <a:endParaRPr lang="en-US" sz="2200" dirty="0" smtClean="0">
              <a:effectLst/>
            </a:endParaRPr>
          </a:p>
          <a:p>
            <a:pPr marL="0" indent="0">
              <a:buNone/>
            </a:pPr>
            <a:r>
              <a:rPr lang="en-US" sz="2200" dirty="0"/>
              <a:t> </a:t>
            </a:r>
            <a:endParaRPr lang="en-US" sz="2200" dirty="0" smtClean="0">
              <a:effectLst/>
            </a:endParaRPr>
          </a:p>
          <a:p>
            <a:pPr marL="0" indent="0">
              <a:buNone/>
            </a:pPr>
            <a:r>
              <a:rPr lang="en-US" sz="2200" i="1" dirty="0"/>
              <a:t>Recommendation</a:t>
            </a:r>
            <a:r>
              <a:rPr lang="en-US" sz="2200" dirty="0"/>
              <a:t>:  Investigate opportunities in local and regional publications that might be of interest like local papers (the WNY equivalent would be the Bee Group Newspapers) and local business publications (like the Business First suite of publications).  Newspapers and magazines across the state likely also have special sections devoted to working women.  Investigate opportunities to place an ad in these publications as well as in the online version.  </a:t>
            </a:r>
            <a:endParaRPr lang="en-US" sz="2200" dirty="0" smtClean="0"/>
          </a:p>
          <a:p>
            <a:pPr marL="0" indent="0">
              <a:buNone/>
            </a:pPr>
            <a:endParaRPr lang="en-US" sz="2200" i="1" dirty="0" smtClean="0"/>
          </a:p>
          <a:p>
            <a:pPr marL="0" indent="0">
              <a:buNone/>
            </a:pPr>
            <a:r>
              <a:rPr lang="en-US" sz="2200" i="1" dirty="0" smtClean="0"/>
              <a:t>Evaluation</a:t>
            </a:r>
            <a:r>
              <a:rPr lang="en-US" sz="2200" dirty="0"/>
              <a:t>:  By asking new members how they heard about the organization, we will be able to determine what method worked best.  We may also ask existing members how they felt about the advertisement and if they had been asked about it.</a:t>
            </a:r>
            <a:endParaRPr lang="en-US" sz="2200" dirty="0" smtClean="0">
              <a:effectLst/>
            </a:endParaRPr>
          </a:p>
          <a:p>
            <a:pPr marL="0" indent="0">
              <a:buNone/>
            </a:pPr>
            <a:endParaRPr lang="en-US" sz="2000" dirty="0" smtClean="0">
              <a:effectLst/>
            </a:endParaRPr>
          </a:p>
          <a:p>
            <a:pPr marL="0" indent="0">
              <a:buNone/>
            </a:pPr>
            <a:r>
              <a:rPr lang="en-US" sz="2000" dirty="0"/>
              <a:t> </a:t>
            </a:r>
            <a:endParaRPr lang="en-US" sz="20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13252179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Relations/Promotions</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000" dirty="0"/>
              <a:t>At present, each chapter in NYS Women, Inc. may do its own public relations and promotion.  There isn’t a statewide strategy. Statewide, the organization sponsors Women’s Day at the New York State Fair.</a:t>
            </a:r>
            <a:endParaRPr lang="en-US" sz="2000" dirty="0" smtClean="0">
              <a:effectLst/>
            </a:endParaRPr>
          </a:p>
          <a:p>
            <a:pPr marL="0" indent="0">
              <a:buNone/>
            </a:pPr>
            <a:r>
              <a:rPr lang="en-US" sz="2200" dirty="0"/>
              <a:t> </a:t>
            </a:r>
            <a:endParaRPr lang="en-US" sz="2200" dirty="0" smtClean="0">
              <a:effectLst/>
            </a:endParaRPr>
          </a:p>
          <a:p>
            <a:pPr marL="0" indent="0">
              <a:buNone/>
            </a:pPr>
            <a:r>
              <a:rPr lang="en-US" sz="2200" i="1" dirty="0"/>
              <a:t>Recommendation</a:t>
            </a:r>
            <a:r>
              <a:rPr lang="en-US" sz="2200" dirty="0"/>
              <a:t>:  </a:t>
            </a:r>
            <a:r>
              <a:rPr lang="en-US" sz="2200" dirty="0" smtClean="0"/>
              <a:t>Opinion/editorials, calendar of events to coincide with health and other calendars, informational tables at fairs and events catering to our target market.</a:t>
            </a:r>
          </a:p>
          <a:p>
            <a:pPr marL="0" indent="0">
              <a:buNone/>
            </a:pPr>
            <a:endParaRPr lang="en-US" sz="2200" i="1" dirty="0" smtClean="0"/>
          </a:p>
          <a:p>
            <a:pPr marL="0" indent="0">
              <a:buNone/>
            </a:pPr>
            <a:r>
              <a:rPr lang="en-US" sz="2400" i="1" dirty="0"/>
              <a:t>Evaluation</a:t>
            </a:r>
            <a:r>
              <a:rPr lang="en-US" sz="2400" dirty="0"/>
              <a:t>:  By asking new members how they heard about the organization, we will be able to determine what method worked best.  We may also ask existing members how they felt about the promotion and if they had been asked about it.  Additionally, by noting where our members have appeared in the news or online we will be able to evaluate our efforts to reach out to media.</a:t>
            </a:r>
            <a:endParaRPr lang="en-US" sz="2400" dirty="0" smtClean="0">
              <a:effectLst/>
            </a:endParaRPr>
          </a:p>
          <a:p>
            <a:pPr marL="0" indent="0">
              <a:buNone/>
            </a:pPr>
            <a:endParaRPr lang="en-US" sz="2000" dirty="0" smtClean="0">
              <a:effectLst/>
            </a:endParaRPr>
          </a:p>
          <a:p>
            <a:pPr marL="0" indent="0">
              <a:buNone/>
            </a:pPr>
            <a:r>
              <a:rPr lang="en-US" sz="2000" dirty="0"/>
              <a:t> </a:t>
            </a:r>
            <a:endParaRPr lang="en-US" sz="20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372299969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Digital/Social Media</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sz="2100" dirty="0"/>
              <a:t>We have social media accounts on Facebook, LinkedIn, Twitter, and have the NYS Women, Inc. website.  These accounts are handled regularly by one person. While she does an excellent job, that is not a sustainable strategy.</a:t>
            </a:r>
            <a:endParaRPr lang="en-US" sz="2100" dirty="0" smtClean="0">
              <a:effectLst/>
            </a:endParaRPr>
          </a:p>
          <a:p>
            <a:pPr marL="0" indent="0">
              <a:buNone/>
            </a:pPr>
            <a:r>
              <a:rPr lang="en-US" sz="2100" dirty="0"/>
              <a:t> </a:t>
            </a:r>
            <a:endParaRPr lang="en-US" sz="2100" dirty="0" smtClean="0">
              <a:effectLst/>
            </a:endParaRPr>
          </a:p>
          <a:p>
            <a:pPr marL="0" indent="0">
              <a:buNone/>
            </a:pPr>
            <a:r>
              <a:rPr lang="en-US" sz="2100" i="1" dirty="0"/>
              <a:t>Recommendation</a:t>
            </a:r>
            <a:r>
              <a:rPr lang="en-US" sz="2100" dirty="0"/>
              <a:t>:  Secure students or other members to help with social media including adding social media accounts like Instagram and Pinterest.  These women may also help to scour media for stories of interest to members and make sure they are loaded on the website and discussed via social media.  Social media should also be a key component in any advertising, promotion and public relations initiatives</a:t>
            </a:r>
            <a:r>
              <a:rPr lang="en-US" sz="2100" dirty="0" smtClean="0"/>
              <a:t>.</a:t>
            </a:r>
          </a:p>
          <a:p>
            <a:pPr marL="0" indent="0">
              <a:buNone/>
            </a:pPr>
            <a:endParaRPr lang="en-US" sz="2100" i="1" dirty="0" smtClean="0"/>
          </a:p>
          <a:p>
            <a:pPr marL="0" indent="0">
              <a:buNone/>
            </a:pPr>
            <a:r>
              <a:rPr lang="en-US" sz="2100" i="1" dirty="0"/>
              <a:t>Evaluation</a:t>
            </a:r>
            <a:r>
              <a:rPr lang="en-US" sz="2100" dirty="0"/>
              <a:t>: By asking new members how they heard about the organization, we will be able to determine what method worked best.  We may also ask existing members how they felt about the promotion and if they had been asked about it.  Tracking mentions, likes, retweets and other analytics will help determine success.</a:t>
            </a:r>
            <a:endParaRPr lang="en-US" sz="2100" dirty="0" smtClean="0">
              <a:effectLst/>
            </a:endParaRPr>
          </a:p>
          <a:p>
            <a:pPr marL="0" indent="0">
              <a:buNone/>
            </a:pPr>
            <a:r>
              <a:rPr lang="en-US" sz="2000" dirty="0"/>
              <a:t> </a:t>
            </a:r>
            <a:endParaRPr lang="en-US" sz="20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40207229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Communication</a:t>
            </a:r>
            <a:endParaRPr lang="en-US" dirty="0"/>
          </a:p>
        </p:txBody>
      </p:sp>
      <p:sp>
        <p:nvSpPr>
          <p:cNvPr id="3" name="Content Placeholder 2"/>
          <p:cNvSpPr>
            <a:spLocks noGrp="1"/>
          </p:cNvSpPr>
          <p:nvPr>
            <p:ph idx="1"/>
          </p:nvPr>
        </p:nvSpPr>
        <p:spPr/>
        <p:txBody>
          <a:bodyPr>
            <a:noAutofit/>
          </a:bodyPr>
          <a:lstStyle/>
          <a:p>
            <a:pPr marL="0" indent="0">
              <a:buNone/>
            </a:pPr>
            <a:r>
              <a:rPr lang="en-US" sz="1600" dirty="0"/>
              <a:t>At present, NYS Women, Inc. has a comprehensive website with information for the public and prospective members.  It also has an extensive “members only” section with information that includes:</a:t>
            </a:r>
          </a:p>
          <a:p>
            <a:pPr lvl="0"/>
            <a:r>
              <a:rPr lang="en-US" sz="1600" dirty="0"/>
              <a:t>Information about local chapters and regions including bylaws, member rosters, speakers’ bureau, and officers, to name a few.</a:t>
            </a:r>
          </a:p>
          <a:p>
            <a:pPr lvl="0"/>
            <a:r>
              <a:rPr lang="en-US" sz="1600" dirty="0"/>
              <a:t>Detailed information about NYS Women, Inc. in its Manual of Instruction.</a:t>
            </a:r>
          </a:p>
          <a:p>
            <a:pPr lvl="0"/>
            <a:r>
              <a:rPr lang="en-US" sz="1600" dirty="0"/>
              <a:t>Programming ideas used by chapters and regions around the state to provide ideas to others.</a:t>
            </a:r>
          </a:p>
          <a:p>
            <a:pPr lvl="0"/>
            <a:r>
              <a:rPr lang="en-US" sz="1600" dirty="0"/>
              <a:t>Marketing materials including chapter, region and state logos and marketing guidelines.</a:t>
            </a:r>
          </a:p>
          <a:p>
            <a:pPr lvl="0"/>
            <a:r>
              <a:rPr lang="en-US" sz="1600" dirty="0"/>
              <a:t>The ability to customize an individual member’s profile.</a:t>
            </a:r>
          </a:p>
          <a:p>
            <a:pPr marL="0" indent="0">
              <a:buNone/>
            </a:pPr>
            <a:r>
              <a:rPr lang="en-US" sz="1600" dirty="0"/>
              <a:t> </a:t>
            </a:r>
            <a:endParaRPr lang="en-US" sz="1600" dirty="0" smtClean="0"/>
          </a:p>
          <a:p>
            <a:pPr marL="0" indent="0">
              <a:buNone/>
            </a:pPr>
            <a:r>
              <a:rPr lang="en-US" sz="1600" dirty="0"/>
              <a:t>In addition to the website, individual chapters use email, mail, and social media to communicate with one another.  There is no specific plan for such communication and each chapter uses the method most comfortable to the current membership rather than thinking about the preferred communication methods of prospective members.  The organization also has a monthly newsletter, </a:t>
            </a:r>
            <a:r>
              <a:rPr lang="en-US" sz="1600" i="1" dirty="0"/>
              <a:t>The Communicator</a:t>
            </a:r>
            <a:r>
              <a:rPr lang="en-US" sz="1600" dirty="0"/>
              <a:t>.</a:t>
            </a:r>
            <a:endParaRPr lang="en-US" sz="16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198568140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Communication II</a:t>
            </a:r>
            <a:endParaRPr lang="en-US" dirty="0"/>
          </a:p>
        </p:txBody>
      </p:sp>
      <p:sp>
        <p:nvSpPr>
          <p:cNvPr id="3" name="Content Placeholder 2"/>
          <p:cNvSpPr>
            <a:spLocks noGrp="1"/>
          </p:cNvSpPr>
          <p:nvPr>
            <p:ph idx="1"/>
          </p:nvPr>
        </p:nvSpPr>
        <p:spPr/>
        <p:txBody>
          <a:bodyPr>
            <a:noAutofit/>
          </a:bodyPr>
          <a:lstStyle/>
          <a:p>
            <a:pPr marL="0" indent="0">
              <a:buNone/>
            </a:pPr>
            <a:r>
              <a:rPr lang="en-US" sz="1600" i="1" dirty="0"/>
              <a:t>Recommendation</a:t>
            </a:r>
            <a:r>
              <a:rPr lang="en-US" sz="1600" dirty="0"/>
              <a:t>:  Continue using the members’ only section of the website and offer in-services to those who may need it.  Consider a short YouTube video that others may view should they not attend a meeting.  Consider asking members what could make the website more useful and user friendly.  The Communicator is not widely read.  Its effectiveness should be evaluated.  A name change has been suggested and suggestions have been solicited for our monthly publication.  It was overwhelmingly in favor of keeping the name NIKE.</a:t>
            </a:r>
            <a:endParaRPr lang="en-US" sz="1600" dirty="0" smtClean="0">
              <a:effectLst/>
            </a:endParaRPr>
          </a:p>
          <a:p>
            <a:pPr marL="0" indent="0">
              <a:buNone/>
            </a:pPr>
            <a:r>
              <a:rPr lang="en-US" sz="1600" dirty="0"/>
              <a:t> </a:t>
            </a:r>
            <a:endParaRPr lang="en-US" sz="1600" dirty="0" smtClean="0">
              <a:effectLst/>
            </a:endParaRPr>
          </a:p>
          <a:p>
            <a:pPr marL="0" indent="0">
              <a:buNone/>
            </a:pPr>
            <a:r>
              <a:rPr lang="en-US" sz="1600" dirty="0"/>
              <a:t>In addition to the email noting political happenings, the email should contain suggestions for opinion-editorials that may be submitted locally and regionally.  It should also contain easy to follow calls-to-action for members. The advocacy committee should do more to encourage such calls-to-action.</a:t>
            </a:r>
            <a:endParaRPr lang="en-US" sz="1600" dirty="0" smtClean="0">
              <a:effectLst/>
            </a:endParaRPr>
          </a:p>
          <a:p>
            <a:pPr marL="0" indent="0">
              <a:buNone/>
            </a:pPr>
            <a:r>
              <a:rPr lang="en-US" sz="1600" dirty="0"/>
              <a:t> </a:t>
            </a:r>
            <a:endParaRPr lang="en-US" sz="1600" dirty="0" smtClean="0">
              <a:effectLst/>
            </a:endParaRPr>
          </a:p>
          <a:p>
            <a:pPr marL="0" indent="0">
              <a:buNone/>
            </a:pPr>
            <a:r>
              <a:rPr lang="en-US" sz="1600" dirty="0"/>
              <a:t>NYS Women, Inc. needs to have a standard and streamlined methodology for communicating with membership.  It should not be left to individual chapters and regions.  All marketing and branding guidelines need to be strictly followed.  Since NYSW has constant contact we could allow chapters to use this to communicate with their chapters. We could set up a list for each chapter. Then they can mail their members. There would be no extra cost. Once the initial set up is done the chapter could maintain their lists. </a:t>
            </a:r>
            <a:endParaRPr lang="en-US" sz="16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329728632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Internal Communication III</a:t>
            </a:r>
            <a:endParaRPr lang="en-US" dirty="0"/>
          </a:p>
        </p:txBody>
      </p:sp>
      <p:sp>
        <p:nvSpPr>
          <p:cNvPr id="3" name="Content Placeholder 2"/>
          <p:cNvSpPr>
            <a:spLocks noGrp="1"/>
          </p:cNvSpPr>
          <p:nvPr>
            <p:ph idx="1"/>
          </p:nvPr>
        </p:nvSpPr>
        <p:spPr/>
        <p:txBody>
          <a:bodyPr>
            <a:noAutofit/>
          </a:bodyPr>
          <a:lstStyle/>
          <a:p>
            <a:pPr marL="0" indent="0">
              <a:buNone/>
            </a:pPr>
            <a:r>
              <a:rPr lang="en-US" sz="1600" i="1" dirty="0"/>
              <a:t>Evaluation</a:t>
            </a:r>
            <a:r>
              <a:rPr lang="en-US" sz="1600" dirty="0"/>
              <a:t>:  Analyze web analytics to determine how often each area of the members’ only web pages were accessed.  Determine which are most useful and which are not.  </a:t>
            </a:r>
            <a:endParaRPr lang="en-US" sz="1600" dirty="0" smtClean="0">
              <a:effectLst/>
            </a:endParaRPr>
          </a:p>
          <a:p>
            <a:pPr marL="0" indent="0">
              <a:buNone/>
            </a:pPr>
            <a:endParaRPr lang="en-US" sz="16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293892593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Internship Pool</a:t>
            </a:r>
            <a:endParaRPr lang="en-US" dirty="0"/>
          </a:p>
        </p:txBody>
      </p:sp>
      <p:sp>
        <p:nvSpPr>
          <p:cNvPr id="3" name="Content Placeholder 2"/>
          <p:cNvSpPr>
            <a:spLocks noGrp="1"/>
          </p:cNvSpPr>
          <p:nvPr>
            <p:ph idx="1"/>
          </p:nvPr>
        </p:nvSpPr>
        <p:spPr/>
        <p:txBody>
          <a:bodyPr>
            <a:noAutofit/>
          </a:bodyPr>
          <a:lstStyle/>
          <a:p>
            <a:pPr marL="0" indent="0">
              <a:buNone/>
            </a:pPr>
            <a:r>
              <a:rPr lang="en-US" sz="2000" dirty="0"/>
              <a:t>Members of NYS Women, </a:t>
            </a:r>
            <a:r>
              <a:rPr lang="en-US" sz="2000" dirty="0" err="1"/>
              <a:t>Inc</a:t>
            </a:r>
            <a:r>
              <a:rPr lang="en-US" sz="2000" dirty="0"/>
              <a:t>, by their nature, have jobs and numerous obligations.  This plan would require nearly full-time employment.  It is recommended that an internship pool be developed and overseen by the NYS Women, Inc. marketing and/or communication committee chair(s).  Students from universities and colleges across the state could develop, implement and evaluate this plan in consultation with state, regional and chapter leaders.  Several students at St. Bonaventure University are ready to participate.  Other members are encouraged to seek out students and put them in touch with the state marketing committee chair.</a:t>
            </a:r>
            <a:endParaRPr lang="en-US" sz="2000" dirty="0">
              <a:effectLst/>
            </a:endParaRPr>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35438483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Executive Summary</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dirty="0"/>
              <a:t>New York State Women, Inc. makes a difference for working women personally, professionally and politically. This plan aims to increase membership by recruiting younger, more diverse members and to increase its political reach and improve professional development programming.</a:t>
            </a:r>
            <a:endParaRPr lang="en-US" dirty="0" smtClean="0">
              <a:effectLst/>
            </a:endParaRPr>
          </a:p>
          <a:p>
            <a:pPr marL="0" indent="0">
              <a:buNone/>
            </a:pPr>
            <a:r>
              <a:rPr lang="en-US" dirty="0"/>
              <a:t> </a:t>
            </a:r>
            <a:endParaRPr lang="en-US" dirty="0" smtClean="0">
              <a:effectLst/>
            </a:endParaRPr>
          </a:p>
          <a:p>
            <a:pPr marL="0" indent="0">
              <a:buNone/>
            </a:pPr>
            <a:r>
              <a:rPr lang="en-US" dirty="0"/>
              <a:t>Through a targeted marketing communications plan, we will accomplish our goals and objectives through advertising, public relations and social media tactics over the next year.  This plan requires the cooperation and coordination of chapters and regions across New York State as well as the work of student interns.</a:t>
            </a:r>
            <a:endParaRPr lang="en-US" dirty="0" smtClean="0">
              <a:effectLst/>
            </a:endParaRPr>
          </a:p>
          <a:p>
            <a:pPr marL="0" indent="0">
              <a:buNone/>
            </a:pPr>
            <a:r>
              <a:rPr lang="en-US" dirty="0"/>
              <a:t> </a:t>
            </a:r>
            <a:endParaRPr lang="en-US" dirty="0" smtClean="0">
              <a:effectLst/>
            </a:endParaRPr>
          </a:p>
          <a:p>
            <a:pPr marL="0" indent="0">
              <a:buNone/>
            </a:pPr>
            <a:r>
              <a:rPr lang="en-US" dirty="0"/>
              <a:t>Working women are comprised of three generations – Boomers, Gen X and Gen Y (Millennials).  NYS Women, Inc. needs to encourage millennials and Gen X to join its ranks.  Members in each group are looking for something a bit different based on where they are in their careers.  Gen X values networking and mentoring while Gen Y is looking for mentors and in need of networking.  Gen X may have been working for years and may want to break out on her own while Gen Y is a member of an incredibly entrepreneurial generation.</a:t>
            </a:r>
            <a:endParaRPr lang="en-US" dirty="0" smtClean="0">
              <a:effectLst/>
            </a:endParaRPr>
          </a:p>
          <a:p>
            <a:pPr marL="0" indent="0">
              <a:buNone/>
            </a:pPr>
            <a:r>
              <a:rPr lang="en-US" dirty="0"/>
              <a:t> </a:t>
            </a:r>
            <a:endParaRPr lang="en-US" dirty="0" smtClean="0">
              <a:effectLst/>
            </a:endParaRPr>
          </a:p>
          <a:p>
            <a:pPr marL="0" indent="0">
              <a:buNone/>
            </a:pPr>
            <a:r>
              <a:rPr lang="en-US" dirty="0"/>
              <a:t>Traditional tactics like print advertising and direct mail pieces will be used to attract Gen X but also keep the Boomers engaged while a social media push will be engaged to attract and engage the Millennials.  Examples used in this plan incorporate local media outlets in the Buffalo Niagara area, the ideas may be easily transferred to a different market.  A timeline and proposed budget may be used for each chapter.  </a:t>
            </a:r>
            <a:endParaRPr lang="en-US" dirty="0" smtClean="0">
              <a:effectLst/>
            </a:endParaRPr>
          </a:p>
          <a:p>
            <a:pPr marL="0" indent="0">
              <a:buNone/>
            </a:pPr>
            <a:r>
              <a:rPr lang="en-US" dirty="0"/>
              <a:t> </a:t>
            </a:r>
            <a:endParaRPr lang="en-US" dirty="0" smtClean="0">
              <a:effectLst/>
            </a:endParaRPr>
          </a:p>
          <a:p>
            <a:pPr marL="0" indent="0">
              <a:buNone/>
            </a:pPr>
            <a:r>
              <a:rPr lang="en-US" dirty="0"/>
              <a:t>Each objective will be evaluated based on programming, media reach and membership achieved.</a:t>
            </a:r>
            <a:endParaRPr lang="en-US" dirty="0" smtClean="0">
              <a:effectLst/>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288888168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graphicFrame>
        <p:nvGraphicFramePr>
          <p:cNvPr id="4" name="Table 3"/>
          <p:cNvGraphicFramePr>
            <a:graphicFrameLocks noGrp="1"/>
          </p:cNvGraphicFramePr>
          <p:nvPr>
            <p:extLst>
              <p:ext uri="{D42A27DB-BD31-4B8C-83A1-F6EECF244321}">
                <p14:modId xmlns:p14="http://schemas.microsoft.com/office/powerpoint/2010/main" val="960960867"/>
              </p:ext>
            </p:extLst>
          </p:nvPr>
        </p:nvGraphicFramePr>
        <p:xfrm>
          <a:off x="1219199" y="1905000"/>
          <a:ext cx="6553201" cy="3974624"/>
        </p:xfrm>
        <a:graphic>
          <a:graphicData uri="http://schemas.openxmlformats.org/drawingml/2006/table">
            <a:tbl>
              <a:tblPr firstRow="1" firstCol="1" bandRow="1">
                <a:tableStyleId>{5C22544A-7EE6-4342-B048-85BDC9FD1C3A}</a:tableStyleId>
              </a:tblPr>
              <a:tblGrid>
                <a:gridCol w="2403387"/>
                <a:gridCol w="337378"/>
                <a:gridCol w="340115"/>
                <a:gridCol w="380491"/>
                <a:gridCol w="342852"/>
                <a:gridCol w="380491"/>
                <a:gridCol w="337378"/>
                <a:gridCol w="337378"/>
                <a:gridCol w="342852"/>
                <a:gridCol w="338746"/>
                <a:gridCol w="344221"/>
                <a:gridCol w="342852"/>
                <a:gridCol w="325060"/>
              </a:tblGrid>
              <a:tr h="229937">
                <a:tc>
                  <a:txBody>
                    <a:bodyPr/>
                    <a:lstStyle/>
                    <a:p>
                      <a:pPr>
                        <a:spcAft>
                          <a:spcPts val="0"/>
                        </a:spcAft>
                      </a:pPr>
                      <a:r>
                        <a:rPr lang="en-US" sz="1400" dirty="0">
                          <a:effectLst/>
                        </a:rPr>
                        <a:t>Tactic</a:t>
                      </a:r>
                      <a:endParaRPr lang="en-US" sz="1100" dirty="0">
                        <a:effectLst/>
                        <a:latin typeface="Calibri"/>
                      </a:endParaRPr>
                    </a:p>
                  </a:txBody>
                  <a:tcPr marL="68580" marR="68580" marT="0" marB="0"/>
                </a:tc>
                <a:tc>
                  <a:txBody>
                    <a:bodyPr/>
                    <a:lstStyle/>
                    <a:p>
                      <a:pPr>
                        <a:spcAft>
                          <a:spcPts val="0"/>
                        </a:spcAft>
                      </a:pPr>
                      <a:r>
                        <a:rPr lang="en-US" sz="1400">
                          <a:effectLst/>
                        </a:rPr>
                        <a:t>J</a:t>
                      </a:r>
                      <a:endParaRPr lang="en-US" sz="1100">
                        <a:effectLst/>
                        <a:latin typeface="Calibri"/>
                      </a:endParaRPr>
                    </a:p>
                  </a:txBody>
                  <a:tcPr marL="68580" marR="68580" marT="0" marB="0"/>
                </a:tc>
                <a:tc>
                  <a:txBody>
                    <a:bodyPr/>
                    <a:lstStyle/>
                    <a:p>
                      <a:pPr>
                        <a:spcAft>
                          <a:spcPts val="0"/>
                        </a:spcAft>
                      </a:pPr>
                      <a:r>
                        <a:rPr lang="en-US" sz="1400">
                          <a:effectLst/>
                        </a:rPr>
                        <a:t>F</a:t>
                      </a:r>
                      <a:endParaRPr lang="en-US" sz="1100">
                        <a:effectLst/>
                        <a:latin typeface="Calibri"/>
                      </a:endParaRPr>
                    </a:p>
                  </a:txBody>
                  <a:tcPr marL="68580" marR="68580" marT="0" marB="0"/>
                </a:tc>
                <a:tc>
                  <a:txBody>
                    <a:bodyPr/>
                    <a:lstStyle/>
                    <a:p>
                      <a:pPr>
                        <a:spcAft>
                          <a:spcPts val="0"/>
                        </a:spcAft>
                      </a:pPr>
                      <a:r>
                        <a:rPr lang="en-US" sz="1400">
                          <a:effectLst/>
                        </a:rPr>
                        <a:t>M</a:t>
                      </a:r>
                      <a:endParaRPr lang="en-US" sz="1100">
                        <a:effectLst/>
                        <a:latin typeface="Calibri"/>
                      </a:endParaRPr>
                    </a:p>
                  </a:txBody>
                  <a:tcPr marL="68580" marR="68580" marT="0" marB="0"/>
                </a:tc>
                <a:tc>
                  <a:txBody>
                    <a:bodyPr/>
                    <a:lstStyle/>
                    <a:p>
                      <a:pPr>
                        <a:spcAft>
                          <a:spcPts val="0"/>
                        </a:spcAft>
                      </a:pPr>
                      <a:r>
                        <a:rPr lang="en-US" sz="1400">
                          <a:effectLst/>
                        </a:rPr>
                        <a:t>A</a:t>
                      </a:r>
                      <a:endParaRPr lang="en-US" sz="1100">
                        <a:effectLst/>
                        <a:latin typeface="Calibri"/>
                      </a:endParaRPr>
                    </a:p>
                  </a:txBody>
                  <a:tcPr marL="68580" marR="68580" marT="0" marB="0"/>
                </a:tc>
                <a:tc>
                  <a:txBody>
                    <a:bodyPr/>
                    <a:lstStyle/>
                    <a:p>
                      <a:pPr>
                        <a:spcAft>
                          <a:spcPts val="0"/>
                        </a:spcAft>
                      </a:pPr>
                      <a:r>
                        <a:rPr lang="en-US" sz="1400">
                          <a:effectLst/>
                        </a:rPr>
                        <a:t>M</a:t>
                      </a:r>
                      <a:endParaRPr lang="en-US" sz="1100">
                        <a:effectLst/>
                        <a:latin typeface="Calibri"/>
                      </a:endParaRPr>
                    </a:p>
                  </a:txBody>
                  <a:tcPr marL="68580" marR="68580" marT="0" marB="0"/>
                </a:tc>
                <a:tc>
                  <a:txBody>
                    <a:bodyPr/>
                    <a:lstStyle/>
                    <a:p>
                      <a:pPr>
                        <a:spcAft>
                          <a:spcPts val="0"/>
                        </a:spcAft>
                      </a:pPr>
                      <a:r>
                        <a:rPr lang="en-US" sz="1400">
                          <a:effectLst/>
                        </a:rPr>
                        <a:t>J</a:t>
                      </a:r>
                      <a:endParaRPr lang="en-US" sz="1100">
                        <a:effectLst/>
                        <a:latin typeface="Calibri"/>
                      </a:endParaRPr>
                    </a:p>
                  </a:txBody>
                  <a:tcPr marL="68580" marR="68580" marT="0" marB="0"/>
                </a:tc>
                <a:tc>
                  <a:txBody>
                    <a:bodyPr/>
                    <a:lstStyle/>
                    <a:p>
                      <a:pPr>
                        <a:spcAft>
                          <a:spcPts val="0"/>
                        </a:spcAft>
                      </a:pPr>
                      <a:r>
                        <a:rPr lang="en-US" sz="1400">
                          <a:effectLst/>
                        </a:rPr>
                        <a:t>J</a:t>
                      </a:r>
                      <a:endParaRPr lang="en-US" sz="1100">
                        <a:effectLst/>
                        <a:latin typeface="Calibri"/>
                      </a:endParaRPr>
                    </a:p>
                  </a:txBody>
                  <a:tcPr marL="68580" marR="68580" marT="0" marB="0"/>
                </a:tc>
                <a:tc>
                  <a:txBody>
                    <a:bodyPr/>
                    <a:lstStyle/>
                    <a:p>
                      <a:pPr>
                        <a:spcAft>
                          <a:spcPts val="0"/>
                        </a:spcAft>
                      </a:pPr>
                      <a:r>
                        <a:rPr lang="en-US" sz="1400">
                          <a:effectLst/>
                        </a:rPr>
                        <a:t>A</a:t>
                      </a:r>
                      <a:endParaRPr lang="en-US" sz="1100">
                        <a:effectLst/>
                        <a:latin typeface="Calibri"/>
                      </a:endParaRPr>
                    </a:p>
                  </a:txBody>
                  <a:tcPr marL="68580" marR="68580" marT="0" marB="0"/>
                </a:tc>
                <a:tc>
                  <a:txBody>
                    <a:bodyPr/>
                    <a:lstStyle/>
                    <a:p>
                      <a:pPr>
                        <a:spcAft>
                          <a:spcPts val="0"/>
                        </a:spcAft>
                      </a:pPr>
                      <a:r>
                        <a:rPr lang="en-US" sz="1400">
                          <a:effectLst/>
                        </a:rPr>
                        <a:t>S</a:t>
                      </a:r>
                      <a:endParaRPr lang="en-US" sz="1100">
                        <a:effectLst/>
                        <a:latin typeface="Calibri"/>
                      </a:endParaRPr>
                    </a:p>
                  </a:txBody>
                  <a:tcPr marL="68580" marR="68580" marT="0" marB="0"/>
                </a:tc>
                <a:tc>
                  <a:txBody>
                    <a:bodyPr/>
                    <a:lstStyle/>
                    <a:p>
                      <a:pPr>
                        <a:spcAft>
                          <a:spcPts val="0"/>
                        </a:spcAft>
                      </a:pPr>
                      <a:r>
                        <a:rPr lang="en-US" sz="1400">
                          <a:effectLst/>
                        </a:rPr>
                        <a:t>O</a:t>
                      </a:r>
                      <a:endParaRPr lang="en-US" sz="1100">
                        <a:effectLst/>
                        <a:latin typeface="Calibri"/>
                      </a:endParaRPr>
                    </a:p>
                  </a:txBody>
                  <a:tcPr marL="68580" marR="68580" marT="0" marB="0"/>
                </a:tc>
                <a:tc>
                  <a:txBody>
                    <a:bodyPr/>
                    <a:lstStyle/>
                    <a:p>
                      <a:pPr>
                        <a:spcAft>
                          <a:spcPts val="0"/>
                        </a:spcAft>
                      </a:pPr>
                      <a:r>
                        <a:rPr lang="en-US" sz="1400">
                          <a:effectLst/>
                        </a:rPr>
                        <a:t>N</a:t>
                      </a:r>
                      <a:endParaRPr lang="en-US" sz="1100">
                        <a:effectLst/>
                        <a:latin typeface="Calibri"/>
                      </a:endParaRPr>
                    </a:p>
                  </a:txBody>
                  <a:tcPr marL="68580" marR="68580" marT="0" marB="0"/>
                </a:tc>
                <a:tc>
                  <a:txBody>
                    <a:bodyPr/>
                    <a:lstStyle/>
                    <a:p>
                      <a:pPr>
                        <a:spcAft>
                          <a:spcPts val="0"/>
                        </a:spcAft>
                      </a:pPr>
                      <a:r>
                        <a:rPr lang="en-US" sz="1400">
                          <a:effectLst/>
                        </a:rPr>
                        <a:t>D</a:t>
                      </a:r>
                      <a:endParaRPr lang="en-US" sz="1100">
                        <a:effectLst/>
                        <a:latin typeface="Calibri"/>
                      </a:endParaRPr>
                    </a:p>
                  </a:txBody>
                  <a:tcPr marL="68580" marR="68580" marT="0" marB="0"/>
                </a:tc>
              </a:tr>
              <a:tr h="197089">
                <a:tc>
                  <a:txBody>
                    <a:bodyPr/>
                    <a:lstStyle/>
                    <a:p>
                      <a:pPr>
                        <a:spcAft>
                          <a:spcPts val="0"/>
                        </a:spcAft>
                      </a:pPr>
                      <a:r>
                        <a:rPr lang="en-US" sz="1200">
                          <a:effectLst/>
                        </a:rPr>
                        <a:t>Advertising</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r>
              <a:tr h="197089">
                <a:tc>
                  <a:txBody>
                    <a:bodyPr/>
                    <a:lstStyle/>
                    <a:p>
                      <a:pPr>
                        <a:spcAft>
                          <a:spcPts val="0"/>
                        </a:spcAft>
                      </a:pPr>
                      <a:r>
                        <a:rPr lang="en-US" sz="1200">
                          <a:effectLst/>
                        </a:rPr>
                        <a:t>  Bee Group Newspapers</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r>
              <a:tr h="394177">
                <a:tc>
                  <a:txBody>
                    <a:bodyPr/>
                    <a:lstStyle/>
                    <a:p>
                      <a:pPr>
                        <a:spcAft>
                          <a:spcPts val="0"/>
                        </a:spcAft>
                      </a:pPr>
                      <a:r>
                        <a:rPr lang="en-US" sz="1200">
                          <a:effectLst/>
                        </a:rPr>
                        <a:t>  Local College/University   </a:t>
                      </a:r>
                      <a:endParaRPr lang="en-US" sz="1100">
                        <a:effectLst/>
                      </a:endParaRPr>
                    </a:p>
                    <a:p>
                      <a:pPr>
                        <a:spcAft>
                          <a:spcPts val="0"/>
                        </a:spcAft>
                      </a:pPr>
                      <a:r>
                        <a:rPr lang="en-US" sz="1200">
                          <a:effectLst/>
                        </a:rPr>
                        <a:t>  School Newspapers</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r>
              <a:tr h="394177">
                <a:tc>
                  <a:txBody>
                    <a:bodyPr/>
                    <a:lstStyle/>
                    <a:p>
                      <a:pPr>
                        <a:spcAft>
                          <a:spcPts val="0"/>
                        </a:spcAft>
                      </a:pPr>
                      <a:r>
                        <a:rPr lang="en-US" sz="1200" dirty="0">
                          <a:effectLst/>
                        </a:rPr>
                        <a:t>  Online Click Through Ads </a:t>
                      </a:r>
                      <a:endParaRPr lang="en-US" sz="1100" dirty="0">
                        <a:effectLst/>
                      </a:endParaRPr>
                    </a:p>
                    <a:p>
                      <a:pPr>
                        <a:spcAft>
                          <a:spcPts val="0"/>
                        </a:spcAft>
                      </a:pPr>
                      <a:r>
                        <a:rPr lang="en-US" sz="1200" dirty="0">
                          <a:effectLst/>
                        </a:rPr>
                        <a:t>  (Facebook, LinkedIn, etc.)</a:t>
                      </a:r>
                      <a:endParaRPr lang="en-US" sz="1100" dirty="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197089">
                <a:tc>
                  <a:txBody>
                    <a:bodyPr/>
                    <a:lstStyle/>
                    <a:p>
                      <a:pPr>
                        <a:spcAft>
                          <a:spcPts val="0"/>
                        </a:spcAft>
                      </a:pPr>
                      <a:r>
                        <a:rPr lang="en-US" sz="1200">
                          <a:effectLst/>
                        </a:rPr>
                        <a:t>Public Relations</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r>
              <a:tr h="197089">
                <a:tc>
                  <a:txBody>
                    <a:bodyPr/>
                    <a:lstStyle/>
                    <a:p>
                      <a:pPr>
                        <a:spcAft>
                          <a:spcPts val="0"/>
                        </a:spcAft>
                      </a:pPr>
                      <a:r>
                        <a:rPr lang="en-US" sz="1200">
                          <a:effectLst/>
                        </a:rPr>
                        <a:t>  Monthly releases re: programs</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r>
              <a:tr h="394177">
                <a:tc>
                  <a:txBody>
                    <a:bodyPr/>
                    <a:lstStyle/>
                    <a:p>
                      <a:pPr>
                        <a:spcAft>
                          <a:spcPts val="0"/>
                        </a:spcAft>
                      </a:pPr>
                      <a:r>
                        <a:rPr lang="en-US" sz="1200">
                          <a:effectLst/>
                        </a:rPr>
                        <a:t>  Monthly releases follow-up to</a:t>
                      </a:r>
                      <a:endParaRPr lang="en-US" sz="1100">
                        <a:effectLst/>
                      </a:endParaRPr>
                    </a:p>
                    <a:p>
                      <a:pPr>
                        <a:spcAft>
                          <a:spcPts val="0"/>
                        </a:spcAft>
                      </a:pPr>
                      <a:r>
                        <a:rPr lang="en-US" sz="1200">
                          <a:effectLst/>
                        </a:rPr>
                        <a:t>  Monthly programs</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394177">
                <a:tc>
                  <a:txBody>
                    <a:bodyPr/>
                    <a:lstStyle/>
                    <a:p>
                      <a:pPr>
                        <a:spcAft>
                          <a:spcPts val="0"/>
                        </a:spcAft>
                      </a:pPr>
                      <a:r>
                        <a:rPr lang="en-US" sz="1200">
                          <a:effectLst/>
                        </a:rPr>
                        <a:t>  Editorial submissions to The </a:t>
                      </a:r>
                      <a:endParaRPr lang="en-US" sz="1100">
                        <a:effectLst/>
                      </a:endParaRPr>
                    </a:p>
                    <a:p>
                      <a:pPr>
                        <a:spcAft>
                          <a:spcPts val="0"/>
                        </a:spcAft>
                      </a:pPr>
                      <a:r>
                        <a:rPr lang="en-US" sz="1200">
                          <a:effectLst/>
                        </a:rPr>
                        <a:t>  Buffalo News</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197089">
                <a:tc>
                  <a:txBody>
                    <a:bodyPr/>
                    <a:lstStyle/>
                    <a:p>
                      <a:pPr>
                        <a:spcAft>
                          <a:spcPts val="0"/>
                        </a:spcAft>
                      </a:pPr>
                      <a:r>
                        <a:rPr lang="en-US" sz="1200">
                          <a:effectLst/>
                        </a:rPr>
                        <a:t>Digital/Social Media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c>
                  <a:txBody>
                    <a:bodyPr/>
                    <a:lstStyle/>
                    <a:p>
                      <a:pPr>
                        <a:spcAft>
                          <a:spcPts val="0"/>
                        </a:spcAft>
                      </a:pPr>
                      <a:r>
                        <a:rPr lang="en-US" sz="1200">
                          <a:effectLst/>
                        </a:rPr>
                        <a:t> </a:t>
                      </a:r>
                      <a:endParaRPr lang="en-US" sz="1100">
                        <a:effectLst/>
                        <a:latin typeface="Calibri"/>
                      </a:endParaRPr>
                    </a:p>
                  </a:txBody>
                  <a:tcPr marL="68580" marR="68580" marT="0" marB="0"/>
                </a:tc>
              </a:tr>
              <a:tr h="197089">
                <a:tc>
                  <a:txBody>
                    <a:bodyPr/>
                    <a:lstStyle/>
                    <a:p>
                      <a:pPr>
                        <a:spcAft>
                          <a:spcPts val="0"/>
                        </a:spcAft>
                      </a:pPr>
                      <a:r>
                        <a:rPr lang="en-US" sz="1200">
                          <a:effectLst/>
                        </a:rPr>
                        <a:t>  Facebook Posts</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197089">
                <a:tc>
                  <a:txBody>
                    <a:bodyPr/>
                    <a:lstStyle/>
                    <a:p>
                      <a:pPr>
                        <a:spcAft>
                          <a:spcPts val="0"/>
                        </a:spcAft>
                      </a:pPr>
                      <a:r>
                        <a:rPr lang="en-US" sz="1200">
                          <a:effectLst/>
                        </a:rPr>
                        <a:t>  LinkedIn Discussion</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197089">
                <a:tc>
                  <a:txBody>
                    <a:bodyPr/>
                    <a:lstStyle/>
                    <a:p>
                      <a:pPr>
                        <a:spcAft>
                          <a:spcPts val="0"/>
                        </a:spcAft>
                      </a:pPr>
                      <a:r>
                        <a:rPr lang="en-US" sz="1200">
                          <a:effectLst/>
                        </a:rPr>
                        <a:t>  Twitter</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197089">
                <a:tc>
                  <a:txBody>
                    <a:bodyPr/>
                    <a:lstStyle/>
                    <a:p>
                      <a:pPr>
                        <a:spcAft>
                          <a:spcPts val="0"/>
                        </a:spcAft>
                      </a:pPr>
                      <a:r>
                        <a:rPr lang="en-US" sz="1200">
                          <a:effectLst/>
                        </a:rPr>
                        <a:t>  Instagram</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197089">
                <a:tc>
                  <a:txBody>
                    <a:bodyPr/>
                    <a:lstStyle/>
                    <a:p>
                      <a:pPr>
                        <a:spcAft>
                          <a:spcPts val="0"/>
                        </a:spcAft>
                      </a:pPr>
                      <a:r>
                        <a:rPr lang="en-US" sz="1200">
                          <a:effectLst/>
                        </a:rPr>
                        <a:t>  Pinterest</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r>
              <a:tr h="197089">
                <a:tc>
                  <a:txBody>
                    <a:bodyPr/>
                    <a:lstStyle/>
                    <a:p>
                      <a:pPr>
                        <a:spcAft>
                          <a:spcPts val="0"/>
                        </a:spcAft>
                      </a:pPr>
                      <a:r>
                        <a:rPr lang="en-US" sz="1200">
                          <a:effectLst/>
                        </a:rPr>
                        <a:t>  Blogs</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a:effectLst/>
                        </a:rPr>
                        <a:t>X</a:t>
                      </a:r>
                      <a:endParaRPr lang="en-US" sz="1100">
                        <a:effectLst/>
                        <a:latin typeface="Calibri"/>
                      </a:endParaRPr>
                    </a:p>
                  </a:txBody>
                  <a:tcPr marL="68580" marR="68580" marT="0" marB="0"/>
                </a:tc>
                <a:tc>
                  <a:txBody>
                    <a:bodyPr/>
                    <a:lstStyle/>
                    <a:p>
                      <a:pPr>
                        <a:spcAft>
                          <a:spcPts val="0"/>
                        </a:spcAft>
                      </a:pPr>
                      <a:r>
                        <a:rPr lang="en-US" sz="1200" dirty="0">
                          <a:effectLst/>
                        </a:rPr>
                        <a:t>X</a:t>
                      </a:r>
                      <a:endParaRPr lang="en-US" sz="1100" dirty="0">
                        <a:effectLst/>
                        <a:latin typeface="Calibri"/>
                      </a:endParaRPr>
                    </a:p>
                  </a:txBody>
                  <a:tcPr marL="68580" marR="68580" marT="0" marB="0"/>
                </a:tc>
              </a:tr>
            </a:tbl>
          </a:graphicData>
        </a:graphic>
      </p:graphicFrame>
      <p:sp>
        <p:nvSpPr>
          <p:cNvPr id="6" name="Rectangle 1"/>
          <p:cNvSpPr>
            <a:spLocks noChangeArrowheads="1"/>
          </p:cNvSpPr>
          <p:nvPr/>
        </p:nvSpPr>
        <p:spPr bwMode="auto">
          <a:xfrm>
            <a:off x="457200" y="1143000"/>
            <a:ext cx="8305800" cy="12618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tx1"/>
                </a:solidFill>
                <a:effectLst/>
                <a:latin typeface="Times New Roman" pitchFamily="18" charset="0"/>
                <a:cs typeface="Times New Roman" pitchFamily="18" charset="0"/>
              </a:rPr>
              <a:t>This plan is intended to be completed within one year but may be modified as necessary.  The timeline noted below is an example using the Buffalo Niagara Chapter.</a:t>
            </a:r>
            <a:endParaRPr kumimoji="0" lang="en-US" altLang="en-US"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r>
            <a:br>
              <a:rPr kumimoji="0" lang="en-US" altLang="en-US" sz="18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b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0438008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a:t>
            </a:r>
            <a:endParaRPr lang="en-US" dirty="0"/>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
        <p:nvSpPr>
          <p:cNvPr id="6" name="Rectangle 1"/>
          <p:cNvSpPr>
            <a:spLocks noChangeArrowheads="1"/>
          </p:cNvSpPr>
          <p:nvPr/>
        </p:nvSpPr>
        <p:spPr bwMode="auto">
          <a:xfrm>
            <a:off x="457200" y="1127611"/>
            <a:ext cx="8305800" cy="12926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lvl="0" fontAlgn="base">
              <a:spcBef>
                <a:spcPct val="0"/>
              </a:spcBef>
              <a:spcAft>
                <a:spcPct val="0"/>
              </a:spcAft>
            </a:pPr>
            <a:r>
              <a:rPr lang="en-US" sz="1600" dirty="0">
                <a:latin typeface="Times New Roman" panose="02020603050405020304" pitchFamily="18" charset="0"/>
                <a:cs typeface="Times New Roman" panose="02020603050405020304" pitchFamily="18" charset="0"/>
              </a:rPr>
              <a:t>This budget is intended to be indicative of one year but may be modified as necessary. </a:t>
            </a:r>
            <a:r>
              <a:rPr kumimoji="0" lang="en-US" altLang="en-US" sz="1600" b="0" i="0" u="none" strike="noStrike" cap="none" normalizeH="0" baseline="0" dirty="0" smtClean="0">
                <a:ln>
                  <a:noFill/>
                </a:ln>
                <a:solidFill>
                  <a:schemeClr val="tx1"/>
                </a:solidFill>
                <a:effectLst/>
                <a:latin typeface="Times New Roman" pitchFamily="18" charset="0"/>
                <a:cs typeface="Times New Roman" pitchFamily="18" charset="0"/>
              </a:rPr>
              <a:t>  The timeline noted below is an example using the Buffalo Niagara Chapter.</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t/>
            </a:r>
            <a:br>
              <a:rPr kumimoji="0" lang="en-US" altLang="en-US" sz="1800" b="1" i="0" u="none" strike="noStrike" cap="none" normalizeH="0" baseline="0" dirty="0" smtClean="0">
                <a:ln>
                  <a:noFill/>
                </a:ln>
                <a:solidFill>
                  <a:srgbClr val="0070C0"/>
                </a:solidFill>
                <a:effectLst/>
                <a:latin typeface="Times New Roman" pitchFamily="18" charset="0"/>
                <a:ea typeface="Calibri" pitchFamily="34" charset="0"/>
                <a:cs typeface="Times New Roman" pitchFamily="18" charset="0"/>
              </a:rPr>
            </a:br>
            <a:endParaRPr kumimoji="0" lang="en-US" alt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301383787"/>
              </p:ext>
            </p:extLst>
          </p:nvPr>
        </p:nvGraphicFramePr>
        <p:xfrm>
          <a:off x="1087120" y="1828800"/>
          <a:ext cx="7142480" cy="3962400"/>
        </p:xfrm>
        <a:graphic>
          <a:graphicData uri="http://schemas.openxmlformats.org/drawingml/2006/table">
            <a:tbl>
              <a:tblPr firstRow="1" firstCol="1" bandRow="1">
                <a:tableStyleId>{5C22544A-7EE6-4342-B048-85BDC9FD1C3A}</a:tableStyleId>
              </a:tblPr>
              <a:tblGrid>
                <a:gridCol w="5217860"/>
                <a:gridCol w="1924620"/>
              </a:tblGrid>
              <a:tr h="304138">
                <a:tc>
                  <a:txBody>
                    <a:bodyPr/>
                    <a:lstStyle/>
                    <a:p>
                      <a:pPr algn="ctr">
                        <a:spcAft>
                          <a:spcPts val="0"/>
                        </a:spcAft>
                      </a:pPr>
                      <a:r>
                        <a:rPr lang="en-US" sz="2000">
                          <a:effectLst/>
                        </a:rPr>
                        <a:t>Tactic</a:t>
                      </a:r>
                      <a:endParaRPr lang="en-US" sz="1400">
                        <a:effectLst/>
                        <a:latin typeface="Calibri"/>
                      </a:endParaRPr>
                    </a:p>
                  </a:txBody>
                  <a:tcPr marL="85539" marR="85539" marT="0" marB="0"/>
                </a:tc>
                <a:tc>
                  <a:txBody>
                    <a:bodyPr/>
                    <a:lstStyle/>
                    <a:p>
                      <a:pPr algn="ctr">
                        <a:spcAft>
                          <a:spcPts val="0"/>
                        </a:spcAft>
                      </a:pPr>
                      <a:r>
                        <a:rPr lang="en-US" sz="2000">
                          <a:effectLst/>
                        </a:rPr>
                        <a:t>Cost</a:t>
                      </a:r>
                      <a:endParaRPr lang="en-US" sz="1400">
                        <a:effectLst/>
                        <a:latin typeface="Calibri"/>
                      </a:endParaRPr>
                    </a:p>
                  </a:txBody>
                  <a:tcPr marL="85539" marR="85539" marT="0" marB="0"/>
                </a:tc>
              </a:tr>
              <a:tr h="228103">
                <a:tc gridSpan="2">
                  <a:txBody>
                    <a:bodyPr/>
                    <a:lstStyle/>
                    <a:p>
                      <a:pPr algn="ctr">
                        <a:spcAft>
                          <a:spcPts val="0"/>
                        </a:spcAft>
                      </a:pPr>
                      <a:r>
                        <a:rPr lang="en-US" sz="1500">
                          <a:effectLst/>
                        </a:rPr>
                        <a:t>Advertising</a:t>
                      </a:r>
                      <a:endParaRPr lang="en-US" sz="1400">
                        <a:effectLst/>
                        <a:latin typeface="Calibri"/>
                      </a:endParaRPr>
                    </a:p>
                  </a:txBody>
                  <a:tcPr marL="85539" marR="85539" marT="0" marB="0"/>
                </a:tc>
                <a:tc hMerge="1">
                  <a:txBody>
                    <a:bodyPr/>
                    <a:lstStyle/>
                    <a:p>
                      <a:endParaRPr lang="en-US"/>
                    </a:p>
                  </a:txBody>
                  <a:tcPr/>
                </a:tc>
              </a:tr>
              <a:tr h="228103">
                <a:tc>
                  <a:txBody>
                    <a:bodyPr/>
                    <a:lstStyle/>
                    <a:p>
                      <a:pPr>
                        <a:spcAft>
                          <a:spcPts val="0"/>
                        </a:spcAft>
                      </a:pPr>
                      <a:r>
                        <a:rPr lang="en-US" sz="1500">
                          <a:effectLst/>
                        </a:rPr>
                        <a:t>Bee Group Newspapers</a:t>
                      </a:r>
                      <a:endParaRPr lang="en-US" sz="1400">
                        <a:effectLst/>
                        <a:latin typeface="Calibri"/>
                      </a:endParaRPr>
                    </a:p>
                  </a:txBody>
                  <a:tcPr marL="85539" marR="85539" marT="0" marB="0"/>
                </a:tc>
                <a:tc>
                  <a:txBody>
                    <a:bodyPr/>
                    <a:lstStyle/>
                    <a:p>
                      <a:pPr>
                        <a:spcAft>
                          <a:spcPts val="0"/>
                        </a:spcAft>
                      </a:pPr>
                      <a:r>
                        <a:rPr lang="en-US" sz="1500">
                          <a:effectLst/>
                        </a:rPr>
                        <a:t>$700</a:t>
                      </a:r>
                      <a:endParaRPr lang="en-US" sz="1400">
                        <a:effectLst/>
                        <a:latin typeface="Calibri"/>
                      </a:endParaRPr>
                    </a:p>
                  </a:txBody>
                  <a:tcPr marL="85539" marR="85539" marT="0" marB="0"/>
                </a:tc>
              </a:tr>
              <a:tr h="228103">
                <a:tc>
                  <a:txBody>
                    <a:bodyPr/>
                    <a:lstStyle/>
                    <a:p>
                      <a:pPr>
                        <a:spcAft>
                          <a:spcPts val="0"/>
                        </a:spcAft>
                      </a:pPr>
                      <a:r>
                        <a:rPr lang="en-US" sz="1500">
                          <a:effectLst/>
                        </a:rPr>
                        <a:t>Local College/University School Newspapers</a:t>
                      </a:r>
                      <a:endParaRPr lang="en-US" sz="1400">
                        <a:effectLst/>
                        <a:latin typeface="Calibri"/>
                      </a:endParaRPr>
                    </a:p>
                  </a:txBody>
                  <a:tcPr marL="85539" marR="85539" marT="0" marB="0"/>
                </a:tc>
                <a:tc>
                  <a:txBody>
                    <a:bodyPr/>
                    <a:lstStyle/>
                    <a:p>
                      <a:pPr>
                        <a:spcAft>
                          <a:spcPts val="0"/>
                        </a:spcAft>
                      </a:pPr>
                      <a:r>
                        <a:rPr lang="en-US" sz="1500">
                          <a:effectLst/>
                        </a:rPr>
                        <a:t>(to get)</a:t>
                      </a:r>
                      <a:endParaRPr lang="en-US" sz="1400">
                        <a:effectLst/>
                        <a:latin typeface="Calibri"/>
                      </a:endParaRPr>
                    </a:p>
                  </a:txBody>
                  <a:tcPr marL="85539" marR="85539" marT="0" marB="0"/>
                </a:tc>
              </a:tr>
              <a:tr h="228103">
                <a:tc>
                  <a:txBody>
                    <a:bodyPr/>
                    <a:lstStyle/>
                    <a:p>
                      <a:pPr>
                        <a:spcAft>
                          <a:spcPts val="0"/>
                        </a:spcAft>
                      </a:pPr>
                      <a:r>
                        <a:rPr lang="en-US" sz="1500">
                          <a:effectLst/>
                        </a:rPr>
                        <a:t>Online Click Through Ads (Facebook, LinkedIn, etc.)</a:t>
                      </a:r>
                      <a:endParaRPr lang="en-US" sz="1400">
                        <a:effectLst/>
                        <a:latin typeface="Calibri"/>
                      </a:endParaRPr>
                    </a:p>
                  </a:txBody>
                  <a:tcPr marL="85539" marR="85539" marT="0" marB="0"/>
                </a:tc>
                <a:tc>
                  <a:txBody>
                    <a:bodyPr/>
                    <a:lstStyle/>
                    <a:p>
                      <a:pPr>
                        <a:spcAft>
                          <a:spcPts val="0"/>
                        </a:spcAft>
                      </a:pPr>
                      <a:r>
                        <a:rPr lang="en-US" sz="1500">
                          <a:effectLst/>
                        </a:rPr>
                        <a:t>(to get)</a:t>
                      </a:r>
                      <a:endParaRPr lang="en-US" sz="1400">
                        <a:effectLst/>
                        <a:latin typeface="Calibri"/>
                      </a:endParaRPr>
                    </a:p>
                  </a:txBody>
                  <a:tcPr marL="85539" marR="85539" marT="0" marB="0"/>
                </a:tc>
              </a:tr>
              <a:tr h="228103">
                <a:tc gridSpan="2">
                  <a:txBody>
                    <a:bodyPr/>
                    <a:lstStyle/>
                    <a:p>
                      <a:pPr algn="ctr">
                        <a:spcAft>
                          <a:spcPts val="0"/>
                        </a:spcAft>
                      </a:pPr>
                      <a:r>
                        <a:rPr lang="en-US" sz="1500">
                          <a:effectLst/>
                        </a:rPr>
                        <a:t>Public Relations</a:t>
                      </a:r>
                      <a:endParaRPr lang="en-US" sz="1400">
                        <a:effectLst/>
                        <a:latin typeface="Calibri"/>
                      </a:endParaRPr>
                    </a:p>
                  </a:txBody>
                  <a:tcPr marL="85539" marR="85539" marT="0" marB="0"/>
                </a:tc>
                <a:tc hMerge="1">
                  <a:txBody>
                    <a:bodyPr/>
                    <a:lstStyle/>
                    <a:p>
                      <a:endParaRPr lang="en-US"/>
                    </a:p>
                  </a:txBody>
                  <a:tcPr/>
                </a:tc>
              </a:tr>
              <a:tr h="228103">
                <a:tc>
                  <a:txBody>
                    <a:bodyPr/>
                    <a:lstStyle/>
                    <a:p>
                      <a:pPr>
                        <a:spcAft>
                          <a:spcPts val="0"/>
                        </a:spcAft>
                      </a:pPr>
                      <a:r>
                        <a:rPr lang="en-US" sz="1500">
                          <a:effectLst/>
                        </a:rPr>
                        <a:t>Monthly releases re: programs</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228103">
                <a:tc>
                  <a:txBody>
                    <a:bodyPr/>
                    <a:lstStyle/>
                    <a:p>
                      <a:pPr>
                        <a:spcAft>
                          <a:spcPts val="0"/>
                        </a:spcAft>
                      </a:pPr>
                      <a:r>
                        <a:rPr lang="en-US" sz="1500">
                          <a:effectLst/>
                        </a:rPr>
                        <a:t>Monthly releases follow-up to Monthly programs</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456206">
                <a:tc>
                  <a:txBody>
                    <a:bodyPr/>
                    <a:lstStyle/>
                    <a:p>
                      <a:pPr>
                        <a:spcAft>
                          <a:spcPts val="0"/>
                        </a:spcAft>
                      </a:pPr>
                      <a:r>
                        <a:rPr lang="en-US" sz="1500">
                          <a:effectLst/>
                        </a:rPr>
                        <a:t>Editorial submissions to The </a:t>
                      </a:r>
                      <a:endParaRPr lang="en-US" sz="1400">
                        <a:effectLst/>
                      </a:endParaRPr>
                    </a:p>
                    <a:p>
                      <a:pPr>
                        <a:spcAft>
                          <a:spcPts val="0"/>
                        </a:spcAft>
                      </a:pPr>
                      <a:r>
                        <a:rPr lang="en-US" sz="1500">
                          <a:effectLst/>
                        </a:rPr>
                        <a:t>Buffalo News</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228103">
                <a:tc gridSpan="2">
                  <a:txBody>
                    <a:bodyPr/>
                    <a:lstStyle/>
                    <a:p>
                      <a:pPr algn="ctr">
                        <a:spcAft>
                          <a:spcPts val="0"/>
                        </a:spcAft>
                      </a:pPr>
                      <a:r>
                        <a:rPr lang="en-US" sz="1500">
                          <a:effectLst/>
                        </a:rPr>
                        <a:t>Digital/Social Media</a:t>
                      </a:r>
                      <a:endParaRPr lang="en-US" sz="1400">
                        <a:effectLst/>
                        <a:latin typeface="Calibri"/>
                      </a:endParaRPr>
                    </a:p>
                  </a:txBody>
                  <a:tcPr marL="85539" marR="85539" marT="0" marB="0"/>
                </a:tc>
                <a:tc hMerge="1">
                  <a:txBody>
                    <a:bodyPr/>
                    <a:lstStyle/>
                    <a:p>
                      <a:endParaRPr lang="en-US"/>
                    </a:p>
                  </a:txBody>
                  <a:tcPr/>
                </a:tc>
              </a:tr>
              <a:tr h="228103">
                <a:tc>
                  <a:txBody>
                    <a:bodyPr/>
                    <a:lstStyle/>
                    <a:p>
                      <a:pPr>
                        <a:spcAft>
                          <a:spcPts val="0"/>
                        </a:spcAft>
                      </a:pPr>
                      <a:r>
                        <a:rPr lang="en-US" sz="1500">
                          <a:effectLst/>
                        </a:rPr>
                        <a:t>Facebook Posts</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228103">
                <a:tc>
                  <a:txBody>
                    <a:bodyPr/>
                    <a:lstStyle/>
                    <a:p>
                      <a:pPr>
                        <a:spcAft>
                          <a:spcPts val="0"/>
                        </a:spcAft>
                      </a:pPr>
                      <a:r>
                        <a:rPr lang="en-US" sz="1500">
                          <a:effectLst/>
                        </a:rPr>
                        <a:t>LinkedIn Discussion</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228103">
                <a:tc>
                  <a:txBody>
                    <a:bodyPr/>
                    <a:lstStyle/>
                    <a:p>
                      <a:pPr>
                        <a:spcAft>
                          <a:spcPts val="0"/>
                        </a:spcAft>
                      </a:pPr>
                      <a:r>
                        <a:rPr lang="en-US" sz="1500">
                          <a:effectLst/>
                        </a:rPr>
                        <a:t>Twitter</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228103">
                <a:tc>
                  <a:txBody>
                    <a:bodyPr/>
                    <a:lstStyle/>
                    <a:p>
                      <a:pPr>
                        <a:spcAft>
                          <a:spcPts val="0"/>
                        </a:spcAft>
                      </a:pPr>
                      <a:r>
                        <a:rPr lang="en-US" sz="1500">
                          <a:effectLst/>
                        </a:rPr>
                        <a:t>Instagram</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228103">
                <a:tc>
                  <a:txBody>
                    <a:bodyPr/>
                    <a:lstStyle/>
                    <a:p>
                      <a:pPr>
                        <a:spcAft>
                          <a:spcPts val="0"/>
                        </a:spcAft>
                      </a:pPr>
                      <a:r>
                        <a:rPr lang="en-US" sz="1500">
                          <a:effectLst/>
                        </a:rPr>
                        <a:t>Pinterest</a:t>
                      </a:r>
                      <a:endParaRPr lang="en-US" sz="1400">
                        <a:effectLst/>
                        <a:latin typeface="Calibri"/>
                      </a:endParaRPr>
                    </a:p>
                  </a:txBody>
                  <a:tcPr marL="85539" marR="85539" marT="0" marB="0"/>
                </a:tc>
                <a:tc>
                  <a:txBody>
                    <a:bodyPr/>
                    <a:lstStyle/>
                    <a:p>
                      <a:pPr>
                        <a:spcAft>
                          <a:spcPts val="0"/>
                        </a:spcAft>
                      </a:pPr>
                      <a:r>
                        <a:rPr lang="en-US" sz="1500">
                          <a:effectLst/>
                        </a:rPr>
                        <a:t>0</a:t>
                      </a:r>
                      <a:endParaRPr lang="en-US" sz="1400">
                        <a:effectLst/>
                        <a:latin typeface="Calibri"/>
                      </a:endParaRPr>
                    </a:p>
                  </a:txBody>
                  <a:tcPr marL="85539" marR="85539" marT="0" marB="0"/>
                </a:tc>
              </a:tr>
              <a:tr h="228103">
                <a:tc>
                  <a:txBody>
                    <a:bodyPr/>
                    <a:lstStyle/>
                    <a:p>
                      <a:pPr>
                        <a:spcAft>
                          <a:spcPts val="0"/>
                        </a:spcAft>
                      </a:pPr>
                      <a:r>
                        <a:rPr lang="en-US" sz="1500">
                          <a:effectLst/>
                        </a:rPr>
                        <a:t>Blogs</a:t>
                      </a:r>
                      <a:endParaRPr lang="en-US" sz="1400">
                        <a:effectLst/>
                        <a:latin typeface="Calibri"/>
                      </a:endParaRPr>
                    </a:p>
                  </a:txBody>
                  <a:tcPr marL="85539" marR="85539" marT="0" marB="0"/>
                </a:tc>
                <a:tc>
                  <a:txBody>
                    <a:bodyPr/>
                    <a:lstStyle/>
                    <a:p>
                      <a:pPr>
                        <a:spcAft>
                          <a:spcPts val="0"/>
                        </a:spcAft>
                      </a:pPr>
                      <a:r>
                        <a:rPr lang="en-US" sz="1500" dirty="0">
                          <a:effectLst/>
                        </a:rPr>
                        <a:t>0</a:t>
                      </a:r>
                      <a:endParaRPr lang="en-US" sz="1400" dirty="0">
                        <a:effectLst/>
                        <a:latin typeface="Calibri"/>
                      </a:endParaRPr>
                    </a:p>
                  </a:txBody>
                  <a:tcPr marL="85539" marR="85539" marT="0" marB="0"/>
                </a:tc>
              </a:tr>
            </a:tbl>
          </a:graphicData>
        </a:graphic>
      </p:graphicFrame>
      <p:sp>
        <p:nvSpPr>
          <p:cNvPr id="7" name="Rectangle 1"/>
          <p:cNvSpPr>
            <a:spLocks noChangeArrowheads="1"/>
          </p:cNvSpPr>
          <p:nvPr/>
        </p:nvSpPr>
        <p:spPr bwMode="auto">
          <a:xfrm>
            <a:off x="1708150" y="22780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smtClean="0">
                <a:ln>
                  <a:noFill/>
                </a:ln>
                <a:solidFill>
                  <a:srgbClr val="0070C0"/>
                </a:solidFill>
                <a:effectLst/>
                <a:latin typeface="Times New Roman" pitchFamily="18" charset="0"/>
                <a:ea typeface="Calibri" pitchFamily="34" charset="0"/>
                <a:cs typeface="Times New Roman" pitchFamily="18" charset="0"/>
              </a:rPr>
              <a:t/>
            </a:r>
            <a:br>
              <a:rPr kumimoji="0" lang="en-US" altLang="en-US" sz="1800" b="1" i="0" u="none" strike="noStrike" cap="none" normalizeH="0" baseline="0" smtClean="0">
                <a:ln>
                  <a:noFill/>
                </a:ln>
                <a:solidFill>
                  <a:srgbClr val="0070C0"/>
                </a:solidFill>
                <a:effectLst/>
                <a:latin typeface="Times New Roman" pitchFamily="18" charset="0"/>
                <a:ea typeface="Calibri" pitchFamily="34" charset="0"/>
                <a:cs typeface="Times New Roman" pitchFamily="18" charset="0"/>
              </a:rPr>
            </a:br>
            <a:endParaRPr kumimoji="0" lang="en-US" alt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16528269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Objectives I</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8000" i="1" dirty="0"/>
              <a:t>Increase membership statewide from 550 to 600 members in fiscal year 2015-2016.</a:t>
            </a:r>
            <a:endParaRPr lang="en-US" sz="8000" dirty="0" smtClean="0">
              <a:effectLst/>
            </a:endParaRPr>
          </a:p>
          <a:p>
            <a:pPr marL="0" indent="0">
              <a:buNone/>
            </a:pPr>
            <a:r>
              <a:rPr lang="en-US" sz="8000" dirty="0" smtClean="0"/>
              <a:t>Evaluation</a:t>
            </a:r>
            <a:r>
              <a:rPr lang="en-US" sz="8000" dirty="0"/>
              <a:t>:  Review membership numbers at the end of 2015-2016</a:t>
            </a:r>
            <a:endParaRPr lang="en-US" sz="8000" dirty="0" smtClean="0">
              <a:effectLst/>
            </a:endParaRPr>
          </a:p>
          <a:p>
            <a:pPr marL="0" indent="0">
              <a:buNone/>
            </a:pPr>
            <a:endParaRPr lang="en-US" sz="8000" dirty="0" smtClean="0">
              <a:effectLst/>
            </a:endParaRPr>
          </a:p>
          <a:p>
            <a:pPr marL="0" indent="0">
              <a:buNone/>
            </a:pPr>
            <a:r>
              <a:rPr lang="en-US" sz="8000" i="1" dirty="0"/>
              <a:t>Decrease average age of membership from 65 to 55 in fiscal year 2015-2016.</a:t>
            </a:r>
            <a:endParaRPr lang="en-US" sz="8000" dirty="0" smtClean="0">
              <a:effectLst/>
            </a:endParaRPr>
          </a:p>
          <a:p>
            <a:pPr marL="0" indent="0">
              <a:buNone/>
            </a:pPr>
            <a:r>
              <a:rPr lang="en-US" sz="8000" dirty="0" smtClean="0"/>
              <a:t>Evaluation</a:t>
            </a:r>
            <a:r>
              <a:rPr lang="en-US" sz="8000" dirty="0"/>
              <a:t>:  Review age of membership at the end of fiscal year 2015-2016.</a:t>
            </a:r>
            <a:endParaRPr lang="en-US" sz="8000" dirty="0" smtClean="0">
              <a:effectLst/>
            </a:endParaRPr>
          </a:p>
          <a:p>
            <a:pPr marL="0" indent="0">
              <a:buNone/>
            </a:pPr>
            <a:r>
              <a:rPr lang="en-US" sz="8000" dirty="0"/>
              <a:t> </a:t>
            </a:r>
            <a:endParaRPr lang="en-US" sz="8000" dirty="0" smtClean="0">
              <a:effectLst/>
            </a:endParaRPr>
          </a:p>
          <a:p>
            <a:pPr marL="0" indent="0">
              <a:buNone/>
            </a:pPr>
            <a:r>
              <a:rPr lang="en-US" sz="8000" i="1" dirty="0"/>
              <a:t>Increase diversity of membership in fiscal year 2015-2016 to include 10 new minority members.</a:t>
            </a:r>
            <a:endParaRPr lang="en-US" sz="8000" dirty="0" smtClean="0">
              <a:effectLst/>
            </a:endParaRPr>
          </a:p>
          <a:p>
            <a:pPr marL="0" indent="0">
              <a:buNone/>
            </a:pPr>
            <a:r>
              <a:rPr lang="en-US" sz="8000" dirty="0" smtClean="0"/>
              <a:t>Evaluation</a:t>
            </a:r>
            <a:r>
              <a:rPr lang="en-US" sz="8000" dirty="0"/>
              <a:t>:  Review ethnic makeup of new and existing members at the end of fiscal year 2015-2016.</a:t>
            </a:r>
            <a:endParaRPr lang="en-US" sz="8000" dirty="0" smtClean="0">
              <a:effectLst/>
            </a:endParaRPr>
          </a:p>
          <a:p>
            <a:pPr marL="0" indent="0">
              <a:buNone/>
            </a:pPr>
            <a:r>
              <a:rPr lang="en-US" sz="8000" dirty="0"/>
              <a:t> </a:t>
            </a:r>
            <a:endParaRPr lang="en-US" sz="8000" dirty="0" smtClean="0">
              <a:effectLst/>
            </a:endParaRPr>
          </a:p>
          <a:p>
            <a:pPr marL="0" indent="0">
              <a:buNone/>
            </a:pPr>
            <a:r>
              <a:rPr lang="en-US" sz="8000" i="1" dirty="0"/>
              <a:t>Increase NYS Women, Inc. meeting attendance from 40 to 75 in fiscal year 2015-2016.</a:t>
            </a:r>
            <a:endParaRPr lang="en-US" sz="8000" dirty="0" smtClean="0">
              <a:effectLst/>
            </a:endParaRPr>
          </a:p>
          <a:p>
            <a:pPr marL="0" indent="0">
              <a:buNone/>
            </a:pPr>
            <a:r>
              <a:rPr lang="en-US" sz="8000" dirty="0" smtClean="0"/>
              <a:t>Evaluation</a:t>
            </a:r>
            <a:r>
              <a:rPr lang="en-US" sz="8000" dirty="0"/>
              <a:t>:  Review the number of women in attendance at state conferences at the end of fiscal year 2015-2016.</a:t>
            </a:r>
            <a:endParaRPr lang="en-US" sz="8000" dirty="0" smtClean="0">
              <a:effectLst/>
            </a:endParaRPr>
          </a:p>
          <a:p>
            <a:pPr marL="0" indent="0">
              <a:buNone/>
            </a:pPr>
            <a:r>
              <a:rPr lang="en-US" dirty="0"/>
              <a:t> </a:t>
            </a:r>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23407504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of Objectives II</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i="1" dirty="0" smtClean="0"/>
              <a:t>Increase </a:t>
            </a:r>
            <a:r>
              <a:rPr lang="en-US" i="1" dirty="0"/>
              <a:t>membership in individual chapters which have fewer than ten members to at least 15 members in fiscal year </a:t>
            </a:r>
            <a:r>
              <a:rPr lang="en-US" i="1" dirty="0" smtClean="0"/>
              <a:t>2015-2016.</a:t>
            </a:r>
            <a:endParaRPr lang="en-US" dirty="0"/>
          </a:p>
          <a:p>
            <a:pPr marL="0" indent="0">
              <a:buNone/>
            </a:pPr>
            <a:r>
              <a:rPr lang="en-US" dirty="0" smtClean="0"/>
              <a:t>Evaluation</a:t>
            </a:r>
            <a:r>
              <a:rPr lang="en-US" dirty="0"/>
              <a:t>:  Look at chapters with fewer than ten members and determine if they were able to increase membership to at least 15 members at the end of fiscal year 2015-2016.</a:t>
            </a:r>
            <a:endParaRPr lang="en-US" dirty="0" smtClean="0">
              <a:effectLst/>
            </a:endParaRPr>
          </a:p>
          <a:p>
            <a:pPr marL="0" indent="0">
              <a:buNone/>
            </a:pPr>
            <a:r>
              <a:rPr lang="en-US" dirty="0"/>
              <a:t> </a:t>
            </a:r>
            <a:endParaRPr lang="en-US" dirty="0" smtClean="0">
              <a:effectLst/>
            </a:endParaRPr>
          </a:p>
          <a:p>
            <a:pPr marL="0" indent="0">
              <a:buNone/>
            </a:pPr>
            <a:r>
              <a:rPr lang="en-US" i="1" dirty="0"/>
              <a:t>Host at least two events per year that provide professional development opportunities for women of all generations.  (The NYS Women, Inc. web site has information about programs that would meet this objective.)</a:t>
            </a:r>
            <a:endParaRPr lang="en-US" dirty="0" smtClean="0">
              <a:effectLst/>
            </a:endParaRPr>
          </a:p>
          <a:p>
            <a:pPr marL="0" indent="0">
              <a:buNone/>
            </a:pPr>
            <a:r>
              <a:rPr lang="en-US" dirty="0" smtClean="0"/>
              <a:t>Evaluation</a:t>
            </a:r>
            <a:r>
              <a:rPr lang="en-US" dirty="0"/>
              <a:t>: Look at chapter events and determine if the event was a professional development opportunity.  How many did you host?</a:t>
            </a:r>
            <a:endParaRPr lang="en-US" dirty="0" smtClean="0">
              <a:effectLst/>
            </a:endParaRPr>
          </a:p>
          <a:p>
            <a:pPr marL="0" indent="0">
              <a:buNone/>
            </a:pPr>
            <a:r>
              <a:rPr lang="en-US" dirty="0"/>
              <a:t> </a:t>
            </a:r>
            <a:endParaRPr lang="en-US" dirty="0" smtClean="0">
              <a:effectLst/>
            </a:endParaRPr>
          </a:p>
          <a:p>
            <a:pPr marL="0" indent="0">
              <a:buNone/>
            </a:pPr>
            <a:r>
              <a:rPr lang="en-US" i="1" dirty="0"/>
              <a:t>At least once per month encourage members via social media and other outlets to engage politically either through direct outreach to politicians or by encouraging chapter programs related to this objective.</a:t>
            </a:r>
            <a:endParaRPr lang="en-US" dirty="0" smtClean="0">
              <a:effectLst/>
            </a:endParaRPr>
          </a:p>
          <a:p>
            <a:pPr marL="0" indent="0">
              <a:buNone/>
            </a:pPr>
            <a:r>
              <a:rPr lang="en-US" dirty="0" smtClean="0"/>
              <a:t>Evaluation</a:t>
            </a:r>
            <a:r>
              <a:rPr lang="en-US" dirty="0"/>
              <a:t>: Were there opportunities to act politically?  Did you do so at least once per month?  Were you able to do so more often?</a:t>
            </a:r>
            <a:endParaRPr lang="en-US" dirty="0" smtClean="0">
              <a:effectLst/>
            </a:endParaRPr>
          </a:p>
          <a:p>
            <a:pPr marL="0" indent="0">
              <a:buNone/>
            </a:pPr>
            <a:r>
              <a:rPr lang="en-US" dirty="0"/>
              <a:t> </a:t>
            </a:r>
            <a:endParaRPr lang="en-US" dirty="0" smtClean="0">
              <a:effectLst/>
            </a:endParaRPr>
          </a:p>
          <a:p>
            <a:pPr marL="0" indent="0">
              <a:buNone/>
            </a:pPr>
            <a:r>
              <a:rPr lang="en-US" i="1" dirty="0"/>
              <a:t>Have at least one “new” member take a leadership role (new member is defined as someone who joined with in the last five years) in your chapter (May consider this at the state level also).</a:t>
            </a:r>
            <a:endParaRPr lang="en-US" dirty="0" smtClean="0">
              <a:effectLst/>
            </a:endParaRPr>
          </a:p>
          <a:p>
            <a:pPr marL="0" indent="0">
              <a:buNone/>
            </a:pPr>
            <a:r>
              <a:rPr lang="en-US" dirty="0" smtClean="0"/>
              <a:t>Evaluation</a:t>
            </a:r>
            <a:r>
              <a:rPr lang="en-US" dirty="0"/>
              <a:t>:  Did at least one “new” member take on a leadership role in the chapter organization?  Did a new member take on a leadership role at the state level?</a:t>
            </a:r>
            <a:endParaRPr lang="en-US" dirty="0" smtClean="0">
              <a:effectLst/>
            </a:endParaRPr>
          </a:p>
          <a:p>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24211099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Competitive Analysis</a:t>
            </a:r>
            <a:endParaRPr lang="en-US" dirty="0"/>
          </a:p>
        </p:txBody>
      </p:sp>
      <p:sp>
        <p:nvSpPr>
          <p:cNvPr id="3" name="Content Placeholder 2"/>
          <p:cNvSpPr>
            <a:spLocks noGrp="1"/>
          </p:cNvSpPr>
          <p:nvPr>
            <p:ph idx="1"/>
          </p:nvPr>
        </p:nvSpPr>
        <p:spPr/>
        <p:txBody>
          <a:bodyPr>
            <a:normAutofit/>
          </a:bodyPr>
          <a:lstStyle/>
          <a:p>
            <a:r>
              <a:rPr lang="en-US" dirty="0" smtClean="0"/>
              <a:t>NAWBO</a:t>
            </a:r>
          </a:p>
          <a:p>
            <a:r>
              <a:rPr lang="en-US" dirty="0" smtClean="0"/>
              <a:t>American Business Women’s Association</a:t>
            </a:r>
          </a:p>
          <a:p>
            <a:r>
              <a:rPr lang="en-US" dirty="0" smtClean="0"/>
              <a:t>Chambers of Commerce</a:t>
            </a:r>
          </a:p>
          <a:p>
            <a:r>
              <a:rPr lang="en-US" dirty="0" smtClean="0"/>
              <a:t>College and University Centers</a:t>
            </a:r>
          </a:p>
          <a:p>
            <a:r>
              <a:rPr lang="en-US" dirty="0" err="1" smtClean="0"/>
              <a:t>Soroptimist</a:t>
            </a:r>
            <a:endParaRPr lang="en-US" dirty="0" smtClean="0"/>
          </a:p>
          <a:p>
            <a:r>
              <a:rPr lang="en-US" dirty="0" err="1" smtClean="0"/>
              <a:t>Zonta</a:t>
            </a:r>
            <a:endParaRPr lang="en-US" dirty="0" smtClean="0"/>
          </a:p>
          <a:p>
            <a:r>
              <a:rPr lang="en-US" dirty="0" smtClean="0"/>
              <a:t>Other organizations and clubs</a:t>
            </a: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4704504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Current Situation</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NYS Women, Inc. has an older demographic as its core membership.  Many chapters have an average age greater than 65 years.  Many chapters also offer little in the way of programming to make a difference for working women personally, professionally and politically.  Many members are also retired.  We have the means to provide a student membership yet have only about five student members statewide.</a:t>
            </a:r>
            <a:endParaRPr lang="en-US" dirty="0" smtClean="0">
              <a:effectLst/>
            </a:endParaRPr>
          </a:p>
          <a:p>
            <a:pPr marL="0" indent="0">
              <a:buNone/>
            </a:pPr>
            <a:r>
              <a:rPr lang="en-US" dirty="0"/>
              <a:t> </a:t>
            </a:r>
            <a:endParaRPr lang="en-US" dirty="0" smtClean="0">
              <a:effectLst/>
            </a:endParaRPr>
          </a:p>
          <a:p>
            <a:pPr marL="0" indent="0">
              <a:buNone/>
            </a:pPr>
            <a:r>
              <a:rPr lang="en-US" dirty="0"/>
              <a:t>Our chapters also vary in terms of socio-economic status and rural/urban lifestyle.  Several chapters are located in areas in which poverty is more widespread than other areas.  Several chapters are also located in rural areas as opposed to more urban areas.  Demographic populations in which to draw members vary across the state.  This may also have an impact on generating new members.</a:t>
            </a:r>
            <a:endParaRPr lang="en-US" dirty="0" smtClean="0">
              <a:effectLst/>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366260398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Situation</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r>
              <a:rPr lang="en-US" dirty="0"/>
              <a:t>NYS Women, Inc. is in excellent fiscal condition with approximately $90,000 in assets.  Chapters also have coffers ranging from $0 to more than $10,000.  There is certainly money in the organization to develop and implement this marketing plan to increase membership and, therefore, dues paid.</a:t>
            </a:r>
            <a:endParaRPr lang="en-US" dirty="0" smtClean="0">
              <a:effectLst/>
            </a:endParaRPr>
          </a:p>
          <a:p>
            <a:pPr marL="0" indent="0">
              <a:buNone/>
            </a:pPr>
            <a:r>
              <a:rPr lang="en-US" dirty="0"/>
              <a:t> </a:t>
            </a:r>
            <a:endParaRPr lang="en-US" dirty="0" smtClean="0">
              <a:effectLst/>
            </a:endParaRPr>
          </a:p>
          <a:p>
            <a:pPr marL="0" indent="0">
              <a:buNone/>
            </a:pPr>
            <a:r>
              <a:rPr lang="en-US" dirty="0"/>
              <a:t>Dues for NYS Women, Inc. vary from $35 to $85 with a portion of the dues going to the state organization, the region, and the balance staying with the local chapter.  Chapter dues vary with some chapters charging $0 to others charging a nominal rate.  This variability makes it difficult to publicize rates on the web site and encourage members to join.</a:t>
            </a:r>
            <a:endParaRPr lang="en-US" dirty="0" smtClean="0">
              <a:effectLst/>
            </a:endParaRPr>
          </a:p>
          <a:p>
            <a:pPr marL="0" indent="0">
              <a:buNone/>
            </a:pPr>
            <a:r>
              <a:rPr lang="en-US" dirty="0"/>
              <a:t> </a:t>
            </a:r>
            <a:endParaRPr lang="en-US" dirty="0" smtClean="0">
              <a:effectLst/>
            </a:endParaRPr>
          </a:p>
          <a:p>
            <a:pPr marL="0" indent="0">
              <a:buNone/>
            </a:pPr>
            <a:r>
              <a:rPr lang="en-US" dirty="0"/>
              <a:t>There is a push at the State level to require that all chapters incorporate and become a 501c4 so that they are in a better position to accept monies as donations.</a:t>
            </a:r>
            <a:endParaRPr lang="en-US" dirty="0" smtClean="0">
              <a:effectLst/>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28148498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Audiences</a:t>
            </a:r>
          </a:p>
          <a:p>
            <a:r>
              <a:rPr lang="en-US" dirty="0" smtClean="0"/>
              <a:t>Boomers</a:t>
            </a:r>
          </a:p>
          <a:p>
            <a:r>
              <a:rPr lang="en-US" dirty="0" smtClean="0"/>
              <a:t>Generation X</a:t>
            </a:r>
          </a:p>
          <a:p>
            <a:r>
              <a:rPr lang="en-US" dirty="0" smtClean="0"/>
              <a:t>Generation Y (Millennials)</a:t>
            </a:r>
          </a:p>
          <a:p>
            <a:pPr marL="0" indent="0">
              <a:buNone/>
            </a:pP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6155371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10200" y="274638"/>
            <a:ext cx="3276600" cy="1143000"/>
          </a:xfrm>
        </p:spPr>
        <p:txBody>
          <a:bodyPr/>
          <a:lstStyle/>
          <a:p>
            <a:r>
              <a:rPr lang="en-US" dirty="0" smtClean="0"/>
              <a:t>SWOT</a:t>
            </a: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graphicFrame>
        <p:nvGraphicFramePr>
          <p:cNvPr id="6" name="Table 5"/>
          <p:cNvGraphicFramePr>
            <a:graphicFrameLocks noGrp="1"/>
          </p:cNvGraphicFramePr>
          <p:nvPr>
            <p:extLst>
              <p:ext uri="{D42A27DB-BD31-4B8C-83A1-F6EECF244321}">
                <p14:modId xmlns:p14="http://schemas.microsoft.com/office/powerpoint/2010/main" val="1055144462"/>
              </p:ext>
            </p:extLst>
          </p:nvPr>
        </p:nvGraphicFramePr>
        <p:xfrm>
          <a:off x="457200" y="176768"/>
          <a:ext cx="4495800" cy="6309360"/>
        </p:xfrm>
        <a:graphic>
          <a:graphicData uri="http://schemas.openxmlformats.org/drawingml/2006/table">
            <a:tbl>
              <a:tblPr firstRow="1" firstCol="1" bandRow="1">
                <a:tableStyleId>{5C22544A-7EE6-4342-B048-85BDC9FD1C3A}</a:tableStyleId>
              </a:tblPr>
              <a:tblGrid>
                <a:gridCol w="2247900"/>
                <a:gridCol w="2247900"/>
              </a:tblGrid>
              <a:tr h="270424">
                <a:tc>
                  <a:txBody>
                    <a:bodyPr/>
                    <a:lstStyle/>
                    <a:p>
                      <a:pPr algn="ctr">
                        <a:spcAft>
                          <a:spcPts val="0"/>
                        </a:spcAft>
                      </a:pPr>
                      <a:r>
                        <a:rPr lang="en-US" sz="900" dirty="0">
                          <a:effectLst/>
                        </a:rPr>
                        <a:t>Strengths</a:t>
                      </a:r>
                    </a:p>
                    <a:p>
                      <a:pPr algn="ctr">
                        <a:spcAft>
                          <a:spcPts val="0"/>
                        </a:spcAft>
                      </a:pPr>
                      <a:r>
                        <a:rPr lang="en-US" sz="900" dirty="0">
                          <a:effectLst/>
                        </a:rPr>
                        <a:t>(internal)</a:t>
                      </a:r>
                      <a:endParaRPr lang="en-US" sz="900" dirty="0">
                        <a:effectLst/>
                        <a:latin typeface="Calibri"/>
                      </a:endParaRPr>
                    </a:p>
                  </a:txBody>
                  <a:tcPr marL="50705" marR="50705" marT="0" marB="0"/>
                </a:tc>
                <a:tc>
                  <a:txBody>
                    <a:bodyPr/>
                    <a:lstStyle/>
                    <a:p>
                      <a:pPr algn="ctr">
                        <a:spcAft>
                          <a:spcPts val="0"/>
                        </a:spcAft>
                      </a:pPr>
                      <a:r>
                        <a:rPr lang="en-US" sz="900">
                          <a:effectLst/>
                        </a:rPr>
                        <a:t>Weaknesses</a:t>
                      </a:r>
                    </a:p>
                    <a:p>
                      <a:pPr algn="ctr">
                        <a:spcAft>
                          <a:spcPts val="0"/>
                        </a:spcAft>
                      </a:pPr>
                      <a:r>
                        <a:rPr lang="en-US" sz="900">
                          <a:effectLst/>
                        </a:rPr>
                        <a:t>(internal)</a:t>
                      </a:r>
                      <a:endParaRPr lang="en-US" sz="900">
                        <a:effectLst/>
                        <a:latin typeface="Calibri"/>
                      </a:endParaRPr>
                    </a:p>
                  </a:txBody>
                  <a:tcPr marL="50705" marR="50705" marT="0" marB="0"/>
                </a:tc>
              </a:tr>
              <a:tr h="3266714">
                <a:tc>
                  <a:txBody>
                    <a:bodyPr/>
                    <a:lstStyle/>
                    <a:p>
                      <a:pPr>
                        <a:spcAft>
                          <a:spcPts val="0"/>
                        </a:spcAft>
                      </a:pPr>
                      <a:r>
                        <a:rPr lang="en-US" sz="900" dirty="0">
                          <a:effectLst/>
                        </a:rPr>
                        <a:t> </a:t>
                      </a:r>
                    </a:p>
                    <a:p>
                      <a:pPr marL="342900" marR="0" lvl="0" indent="-342900">
                        <a:spcBef>
                          <a:spcPts val="0"/>
                        </a:spcBef>
                        <a:spcAft>
                          <a:spcPts val="0"/>
                        </a:spcAft>
                        <a:buFont typeface="Symbol"/>
                        <a:buChar char=""/>
                      </a:pPr>
                      <a:r>
                        <a:rPr lang="en-US" sz="900" dirty="0">
                          <a:effectLst/>
                        </a:rPr>
                        <a:t>Established organization for women.</a:t>
                      </a:r>
                    </a:p>
                    <a:p>
                      <a:pPr marL="342900" marR="0" lvl="0" indent="-342900">
                        <a:spcBef>
                          <a:spcPts val="0"/>
                        </a:spcBef>
                        <a:spcAft>
                          <a:spcPts val="0"/>
                        </a:spcAft>
                        <a:buFont typeface="Symbol"/>
                        <a:buChar char=""/>
                      </a:pPr>
                      <a:r>
                        <a:rPr lang="en-US" sz="900" dirty="0">
                          <a:effectLst/>
                        </a:rPr>
                        <a:t>Strong membership.</a:t>
                      </a:r>
                    </a:p>
                    <a:p>
                      <a:pPr marL="342900" marR="0" lvl="0" indent="-342900">
                        <a:spcBef>
                          <a:spcPts val="0"/>
                        </a:spcBef>
                        <a:spcAft>
                          <a:spcPts val="0"/>
                        </a:spcAft>
                        <a:buFont typeface="Symbol"/>
                        <a:buChar char=""/>
                      </a:pPr>
                      <a:r>
                        <a:rPr lang="en-US" sz="900" dirty="0">
                          <a:effectLst/>
                        </a:rPr>
                        <a:t>Very passionate membership.</a:t>
                      </a:r>
                    </a:p>
                    <a:p>
                      <a:pPr marL="342900" marR="0" lvl="0" indent="-342900">
                        <a:spcBef>
                          <a:spcPts val="0"/>
                        </a:spcBef>
                        <a:spcAft>
                          <a:spcPts val="0"/>
                        </a:spcAft>
                        <a:buFont typeface="Symbol"/>
                        <a:buChar char=""/>
                      </a:pPr>
                      <a:r>
                        <a:rPr lang="en-US" sz="900" dirty="0">
                          <a:effectLst/>
                        </a:rPr>
                        <a:t>Excellent Web site detailing what we do and who we are. Easily navigable.</a:t>
                      </a:r>
                    </a:p>
                    <a:p>
                      <a:pPr marL="342900" marR="0" lvl="0" indent="-342900">
                        <a:spcBef>
                          <a:spcPts val="0"/>
                        </a:spcBef>
                        <a:spcAft>
                          <a:spcPts val="0"/>
                        </a:spcAft>
                        <a:buFont typeface="Symbol"/>
                        <a:buChar char=""/>
                      </a:pPr>
                      <a:r>
                        <a:rPr lang="en-US" sz="900" dirty="0">
                          <a:effectLst/>
                        </a:rPr>
                        <a:t>Communication with members (NIKE, Communicator)</a:t>
                      </a:r>
                    </a:p>
                    <a:p>
                      <a:pPr marL="342900" marR="0" lvl="0" indent="-342900">
                        <a:spcBef>
                          <a:spcPts val="0"/>
                        </a:spcBef>
                        <a:spcAft>
                          <a:spcPts val="0"/>
                        </a:spcAft>
                        <a:buFont typeface="Symbol"/>
                        <a:buChar char=""/>
                      </a:pPr>
                      <a:r>
                        <a:rPr lang="en-US" sz="900" dirty="0">
                          <a:effectLst/>
                        </a:rPr>
                        <a:t>Statewide offering interactions across the state with talented members.</a:t>
                      </a:r>
                    </a:p>
                    <a:p>
                      <a:pPr marL="342900" marR="0" lvl="0" indent="-342900">
                        <a:spcBef>
                          <a:spcPts val="0"/>
                        </a:spcBef>
                        <a:spcAft>
                          <a:spcPts val="0"/>
                        </a:spcAft>
                        <a:buFont typeface="Symbol"/>
                        <a:buChar char=""/>
                      </a:pPr>
                      <a:r>
                        <a:rPr lang="en-US" sz="900" dirty="0">
                          <a:effectLst/>
                        </a:rPr>
                        <a:t>Scholarships/fellowships</a:t>
                      </a:r>
                    </a:p>
                    <a:p>
                      <a:pPr marL="342900" marR="0" lvl="0" indent="-342900">
                        <a:spcBef>
                          <a:spcPts val="0"/>
                        </a:spcBef>
                        <a:spcAft>
                          <a:spcPts val="0"/>
                        </a:spcAft>
                        <a:buFont typeface="Symbol"/>
                        <a:buChar char=""/>
                      </a:pPr>
                      <a:r>
                        <a:rPr lang="en-US" sz="900" dirty="0">
                          <a:effectLst/>
                        </a:rPr>
                        <a:t>Professional skills development</a:t>
                      </a:r>
                    </a:p>
                    <a:p>
                      <a:pPr marL="342900" marR="0" lvl="0" indent="-342900">
                        <a:spcBef>
                          <a:spcPts val="0"/>
                        </a:spcBef>
                        <a:spcAft>
                          <a:spcPts val="0"/>
                        </a:spcAft>
                        <a:buFont typeface="Symbol"/>
                        <a:buChar char=""/>
                      </a:pPr>
                      <a:r>
                        <a:rPr lang="en-US" sz="900" dirty="0">
                          <a:effectLst/>
                        </a:rPr>
                        <a:t>Personal growth</a:t>
                      </a:r>
                    </a:p>
                    <a:p>
                      <a:pPr marL="342900" marR="0" lvl="0" indent="-342900">
                        <a:spcBef>
                          <a:spcPts val="0"/>
                        </a:spcBef>
                        <a:spcAft>
                          <a:spcPts val="0"/>
                        </a:spcAft>
                        <a:buFont typeface="Symbol"/>
                        <a:buChar char=""/>
                      </a:pPr>
                      <a:r>
                        <a:rPr lang="en-US" sz="900" dirty="0">
                          <a:effectLst/>
                        </a:rPr>
                        <a:t>Political action</a:t>
                      </a:r>
                    </a:p>
                    <a:p>
                      <a:pPr marL="342900" marR="0" lvl="0" indent="-342900">
                        <a:spcBef>
                          <a:spcPts val="0"/>
                        </a:spcBef>
                        <a:spcAft>
                          <a:spcPts val="0"/>
                        </a:spcAft>
                        <a:buFont typeface="Symbol"/>
                        <a:buChar char=""/>
                      </a:pPr>
                      <a:r>
                        <a:rPr lang="en-US" sz="900" dirty="0">
                          <a:effectLst/>
                        </a:rPr>
                        <a:t>Solid mission</a:t>
                      </a:r>
                    </a:p>
                    <a:p>
                      <a:pPr marL="342900" marR="0" lvl="0" indent="-342900">
                        <a:spcBef>
                          <a:spcPts val="0"/>
                        </a:spcBef>
                        <a:spcAft>
                          <a:spcPts val="0"/>
                        </a:spcAft>
                        <a:buFont typeface="Symbol"/>
                        <a:buChar char=""/>
                      </a:pPr>
                      <a:r>
                        <a:rPr lang="en-US" sz="900" dirty="0">
                          <a:effectLst/>
                        </a:rPr>
                        <a:t>Youth leadership</a:t>
                      </a:r>
                    </a:p>
                    <a:p>
                      <a:pPr marL="342900" marR="0" lvl="0" indent="-342900">
                        <a:spcBef>
                          <a:spcPts val="0"/>
                        </a:spcBef>
                        <a:spcAft>
                          <a:spcPts val="0"/>
                        </a:spcAft>
                        <a:buFont typeface="Symbol"/>
                        <a:buChar char=""/>
                      </a:pPr>
                      <a:r>
                        <a:rPr lang="en-US" sz="900" dirty="0">
                          <a:effectLst/>
                        </a:rPr>
                        <a:t>Of women, for women, by women</a:t>
                      </a:r>
                    </a:p>
                    <a:p>
                      <a:pPr marL="342900" marR="0" lvl="0" indent="-342900">
                        <a:spcBef>
                          <a:spcPts val="0"/>
                        </a:spcBef>
                        <a:spcAft>
                          <a:spcPts val="0"/>
                        </a:spcAft>
                        <a:buFont typeface="Symbol"/>
                        <a:buChar char=""/>
                      </a:pPr>
                      <a:r>
                        <a:rPr lang="en-US" sz="900" dirty="0">
                          <a:effectLst/>
                        </a:rPr>
                        <a:t>Diversity among professionals</a:t>
                      </a:r>
                    </a:p>
                    <a:p>
                      <a:pPr marL="342900" marR="0" lvl="0" indent="-342900">
                        <a:spcBef>
                          <a:spcPts val="0"/>
                        </a:spcBef>
                        <a:spcAft>
                          <a:spcPts val="0"/>
                        </a:spcAft>
                        <a:buFont typeface="Symbol"/>
                        <a:buChar char=""/>
                      </a:pPr>
                      <a:r>
                        <a:rPr lang="en-US" sz="900" dirty="0">
                          <a:effectLst/>
                        </a:rPr>
                        <a:t>Cross-generational</a:t>
                      </a:r>
                    </a:p>
                    <a:p>
                      <a:pPr marL="0" marR="0">
                        <a:lnSpc>
                          <a:spcPct val="115000"/>
                        </a:lnSpc>
                        <a:spcBef>
                          <a:spcPts val="0"/>
                        </a:spcBef>
                        <a:spcAft>
                          <a:spcPts val="0"/>
                        </a:spcAft>
                      </a:pPr>
                      <a:r>
                        <a:rPr lang="en-US" sz="900" dirty="0">
                          <a:effectLst/>
                        </a:rPr>
                        <a:t> </a:t>
                      </a:r>
                      <a:endParaRPr lang="en-US" sz="900" dirty="0">
                        <a:effectLst/>
                        <a:latin typeface="Calibri"/>
                        <a:ea typeface="Calibri"/>
                        <a:cs typeface="Times New Roman"/>
                      </a:endParaRPr>
                    </a:p>
                  </a:txBody>
                  <a:tcPr marL="50705" marR="50705" marT="0" marB="0"/>
                </a:tc>
                <a:tc>
                  <a:txBody>
                    <a:bodyPr/>
                    <a:lstStyle/>
                    <a:p>
                      <a:pPr marL="457200" marR="0">
                        <a:spcBef>
                          <a:spcPts val="0"/>
                        </a:spcBef>
                        <a:spcAft>
                          <a:spcPts val="0"/>
                        </a:spcAft>
                      </a:pPr>
                      <a:r>
                        <a:rPr lang="en-US" sz="900" dirty="0">
                          <a:effectLst/>
                        </a:rPr>
                        <a:t> </a:t>
                      </a:r>
                    </a:p>
                    <a:p>
                      <a:pPr marL="342900" marR="0" lvl="0" indent="-342900">
                        <a:spcBef>
                          <a:spcPts val="0"/>
                        </a:spcBef>
                        <a:spcAft>
                          <a:spcPts val="0"/>
                        </a:spcAft>
                        <a:buFont typeface="Symbol"/>
                        <a:buChar char=""/>
                      </a:pPr>
                      <a:r>
                        <a:rPr lang="en-US" sz="900" dirty="0">
                          <a:effectLst/>
                        </a:rPr>
                        <a:t>Aging membership</a:t>
                      </a:r>
                    </a:p>
                    <a:p>
                      <a:pPr marL="342900" marR="0" lvl="0" indent="-342900">
                        <a:spcBef>
                          <a:spcPts val="0"/>
                        </a:spcBef>
                        <a:spcAft>
                          <a:spcPts val="0"/>
                        </a:spcAft>
                        <a:buFont typeface="Symbol"/>
                        <a:buChar char=""/>
                      </a:pPr>
                      <a:r>
                        <a:rPr lang="en-US" sz="900" dirty="0">
                          <a:effectLst/>
                        </a:rPr>
                        <a:t>Lack of programming for all generations</a:t>
                      </a:r>
                    </a:p>
                    <a:p>
                      <a:pPr marL="342900" marR="0" lvl="0" indent="-342900">
                        <a:spcBef>
                          <a:spcPts val="0"/>
                        </a:spcBef>
                        <a:spcAft>
                          <a:spcPts val="0"/>
                        </a:spcAft>
                        <a:buFont typeface="Symbol"/>
                        <a:buChar char=""/>
                      </a:pPr>
                      <a:r>
                        <a:rPr lang="en-US" sz="900" dirty="0">
                          <a:effectLst/>
                        </a:rPr>
                        <a:t>Members not familiar with new technology to encourage new members.</a:t>
                      </a:r>
                    </a:p>
                    <a:p>
                      <a:pPr marL="342900" marR="0" lvl="0" indent="-342900">
                        <a:spcBef>
                          <a:spcPts val="0"/>
                        </a:spcBef>
                        <a:spcAft>
                          <a:spcPts val="0"/>
                        </a:spcAft>
                        <a:buFont typeface="Symbol"/>
                        <a:buChar char=""/>
                      </a:pPr>
                      <a:r>
                        <a:rPr lang="en-US" sz="900" dirty="0">
                          <a:effectLst/>
                        </a:rPr>
                        <a:t>Fear or non-acceptance of change.</a:t>
                      </a:r>
                    </a:p>
                    <a:p>
                      <a:pPr marL="342900" marR="0" lvl="0" indent="-342900">
                        <a:spcBef>
                          <a:spcPts val="0"/>
                        </a:spcBef>
                        <a:spcAft>
                          <a:spcPts val="0"/>
                        </a:spcAft>
                        <a:buFont typeface="Symbol"/>
                        <a:buChar char=""/>
                      </a:pPr>
                      <a:r>
                        <a:rPr lang="en-US" sz="900" dirty="0">
                          <a:effectLst/>
                        </a:rPr>
                        <a:t>Chapters not getting information</a:t>
                      </a:r>
                    </a:p>
                    <a:p>
                      <a:pPr marL="342900" marR="0" lvl="0" indent="-342900">
                        <a:spcBef>
                          <a:spcPts val="0"/>
                        </a:spcBef>
                        <a:spcAft>
                          <a:spcPts val="0"/>
                        </a:spcAft>
                        <a:buFont typeface="Symbol"/>
                        <a:buChar char=""/>
                      </a:pPr>
                      <a:r>
                        <a:rPr lang="en-US" sz="900" dirty="0">
                          <a:effectLst/>
                        </a:rPr>
                        <a:t>Membership not as culturally and racially diverse</a:t>
                      </a:r>
                    </a:p>
                    <a:p>
                      <a:pPr marL="342900" marR="0" lvl="0" indent="-342900">
                        <a:spcBef>
                          <a:spcPts val="0"/>
                        </a:spcBef>
                        <a:spcAft>
                          <a:spcPts val="0"/>
                        </a:spcAft>
                        <a:buFont typeface="Symbol"/>
                        <a:buChar char=""/>
                      </a:pPr>
                      <a:r>
                        <a:rPr lang="en-US" sz="900" dirty="0">
                          <a:effectLst/>
                        </a:rPr>
                        <a:t>Name doesn’t define us</a:t>
                      </a:r>
                    </a:p>
                    <a:p>
                      <a:pPr marL="342900" marR="0" lvl="0" indent="-342900">
                        <a:spcBef>
                          <a:spcPts val="0"/>
                        </a:spcBef>
                        <a:spcAft>
                          <a:spcPts val="0"/>
                        </a:spcAft>
                        <a:buFont typeface="Symbol"/>
                        <a:buChar char=""/>
                      </a:pPr>
                      <a:r>
                        <a:rPr lang="en-US" sz="900" dirty="0">
                          <a:effectLst/>
                        </a:rPr>
                        <a:t>Don’t take advantage of “elder” stories</a:t>
                      </a:r>
                    </a:p>
                    <a:p>
                      <a:pPr marL="342900" marR="0" lvl="0" indent="-342900">
                        <a:spcBef>
                          <a:spcPts val="0"/>
                        </a:spcBef>
                        <a:spcAft>
                          <a:spcPts val="0"/>
                        </a:spcAft>
                        <a:buFont typeface="Symbol"/>
                        <a:buChar char=""/>
                      </a:pPr>
                      <a:r>
                        <a:rPr lang="en-US" sz="900" dirty="0">
                          <a:effectLst/>
                        </a:rPr>
                        <a:t>Don’t market as well as we could</a:t>
                      </a:r>
                    </a:p>
                    <a:p>
                      <a:pPr marL="342900" marR="0" lvl="0" indent="-342900">
                        <a:spcBef>
                          <a:spcPts val="0"/>
                        </a:spcBef>
                        <a:spcAft>
                          <a:spcPts val="0"/>
                        </a:spcAft>
                        <a:buFont typeface="Symbol"/>
                        <a:buChar char=""/>
                      </a:pPr>
                      <a:r>
                        <a:rPr lang="en-US" sz="900" dirty="0">
                          <a:effectLst/>
                        </a:rPr>
                        <a:t>Afraid to ask for donations/money</a:t>
                      </a:r>
                    </a:p>
                    <a:p>
                      <a:pPr marL="342900" marR="0" lvl="0" indent="-342900">
                        <a:spcBef>
                          <a:spcPts val="0"/>
                        </a:spcBef>
                        <a:spcAft>
                          <a:spcPts val="0"/>
                        </a:spcAft>
                        <a:buFont typeface="Symbol"/>
                        <a:buChar char=""/>
                      </a:pPr>
                      <a:r>
                        <a:rPr lang="en-US" sz="900" dirty="0">
                          <a:effectLst/>
                        </a:rPr>
                        <a:t>Lack of inter-regional help</a:t>
                      </a:r>
                    </a:p>
                    <a:p>
                      <a:pPr marL="342900" marR="0" lvl="0" indent="-342900">
                        <a:spcBef>
                          <a:spcPts val="0"/>
                        </a:spcBef>
                        <a:spcAft>
                          <a:spcPts val="0"/>
                        </a:spcAft>
                        <a:buFont typeface="Symbol"/>
                        <a:buChar char=""/>
                      </a:pPr>
                      <a:r>
                        <a:rPr lang="en-US" sz="900" dirty="0">
                          <a:effectLst/>
                        </a:rPr>
                        <a:t>Region directors don’t always take responsibility and reach out</a:t>
                      </a:r>
                    </a:p>
                    <a:p>
                      <a:pPr marL="342900" marR="0" lvl="0" indent="-342900">
                        <a:spcBef>
                          <a:spcPts val="0"/>
                        </a:spcBef>
                        <a:spcAft>
                          <a:spcPts val="0"/>
                        </a:spcAft>
                        <a:buFont typeface="Symbol"/>
                        <a:buChar char=""/>
                      </a:pPr>
                      <a:r>
                        <a:rPr lang="en-US" sz="900" dirty="0">
                          <a:effectLst/>
                        </a:rPr>
                        <a:t>Politically re- rather than proactive</a:t>
                      </a:r>
                    </a:p>
                    <a:p>
                      <a:pPr marL="342900" marR="0" lvl="0" indent="-342900">
                        <a:spcBef>
                          <a:spcPts val="0"/>
                        </a:spcBef>
                        <a:spcAft>
                          <a:spcPts val="0"/>
                        </a:spcAft>
                        <a:buFont typeface="Symbol"/>
                        <a:buChar char=""/>
                      </a:pPr>
                      <a:r>
                        <a:rPr lang="en-US" sz="900" dirty="0" err="1">
                          <a:effectLst/>
                        </a:rPr>
                        <a:t>Underutilitization</a:t>
                      </a:r>
                      <a:r>
                        <a:rPr lang="en-US" sz="900" dirty="0">
                          <a:effectLst/>
                        </a:rPr>
                        <a:t> of professional programs</a:t>
                      </a:r>
                    </a:p>
                    <a:p>
                      <a:pPr marL="342900" marR="0" lvl="0" indent="-342900">
                        <a:spcBef>
                          <a:spcPts val="0"/>
                        </a:spcBef>
                        <a:spcAft>
                          <a:spcPts val="0"/>
                        </a:spcAft>
                        <a:buFont typeface="Symbol"/>
                        <a:buChar char=""/>
                      </a:pPr>
                      <a:r>
                        <a:rPr lang="en-US" sz="900" dirty="0">
                          <a:effectLst/>
                        </a:rPr>
                        <a:t>Distance of our chapters</a:t>
                      </a:r>
                    </a:p>
                    <a:p>
                      <a:pPr marL="342900" marR="0" lvl="0" indent="-342900">
                        <a:spcBef>
                          <a:spcPts val="0"/>
                        </a:spcBef>
                        <a:spcAft>
                          <a:spcPts val="0"/>
                        </a:spcAft>
                        <a:buFont typeface="Symbol"/>
                        <a:buChar char=""/>
                      </a:pPr>
                      <a:r>
                        <a:rPr lang="en-US" sz="900" dirty="0">
                          <a:effectLst/>
                        </a:rPr>
                        <a:t>“Working” women may put some off</a:t>
                      </a:r>
                    </a:p>
                    <a:p>
                      <a:pPr>
                        <a:spcAft>
                          <a:spcPts val="0"/>
                        </a:spcAft>
                      </a:pPr>
                      <a:r>
                        <a:rPr lang="en-US" sz="900" dirty="0">
                          <a:effectLst/>
                        </a:rPr>
                        <a:t> </a:t>
                      </a:r>
                      <a:endParaRPr lang="en-US" sz="900" dirty="0">
                        <a:effectLst/>
                        <a:latin typeface="Calibri"/>
                      </a:endParaRPr>
                    </a:p>
                  </a:txBody>
                  <a:tcPr marL="50705" marR="50705" marT="0" marB="0"/>
                </a:tc>
              </a:tr>
              <a:tr h="270424">
                <a:tc>
                  <a:txBody>
                    <a:bodyPr/>
                    <a:lstStyle/>
                    <a:p>
                      <a:pPr algn="ctr">
                        <a:spcAft>
                          <a:spcPts val="0"/>
                        </a:spcAft>
                      </a:pPr>
                      <a:r>
                        <a:rPr lang="en-US" sz="900">
                          <a:effectLst/>
                        </a:rPr>
                        <a:t>Opportunities</a:t>
                      </a:r>
                    </a:p>
                    <a:p>
                      <a:pPr algn="ctr">
                        <a:spcAft>
                          <a:spcPts val="0"/>
                        </a:spcAft>
                      </a:pPr>
                      <a:r>
                        <a:rPr lang="en-US" sz="900">
                          <a:effectLst/>
                        </a:rPr>
                        <a:t>(external)</a:t>
                      </a:r>
                      <a:endParaRPr lang="en-US" sz="900">
                        <a:effectLst/>
                        <a:latin typeface="Calibri"/>
                      </a:endParaRPr>
                    </a:p>
                  </a:txBody>
                  <a:tcPr marL="50705" marR="50705" marT="0" marB="0"/>
                </a:tc>
                <a:tc>
                  <a:txBody>
                    <a:bodyPr/>
                    <a:lstStyle/>
                    <a:p>
                      <a:pPr algn="ctr">
                        <a:spcAft>
                          <a:spcPts val="0"/>
                        </a:spcAft>
                      </a:pPr>
                      <a:r>
                        <a:rPr lang="en-US" sz="900">
                          <a:effectLst/>
                        </a:rPr>
                        <a:t>Threats</a:t>
                      </a:r>
                    </a:p>
                    <a:p>
                      <a:pPr algn="ctr">
                        <a:spcAft>
                          <a:spcPts val="0"/>
                        </a:spcAft>
                      </a:pPr>
                      <a:r>
                        <a:rPr lang="en-US" sz="900">
                          <a:effectLst/>
                        </a:rPr>
                        <a:t>(external)</a:t>
                      </a:r>
                      <a:endParaRPr lang="en-US" sz="900">
                        <a:effectLst/>
                        <a:latin typeface="Calibri"/>
                      </a:endParaRPr>
                    </a:p>
                  </a:txBody>
                  <a:tcPr marL="50705" marR="50705" marT="0" marB="0"/>
                </a:tc>
              </a:tr>
              <a:tr h="2221366">
                <a:tc>
                  <a:txBody>
                    <a:bodyPr/>
                    <a:lstStyle/>
                    <a:p>
                      <a:pPr>
                        <a:spcAft>
                          <a:spcPts val="0"/>
                        </a:spcAft>
                      </a:pPr>
                      <a:r>
                        <a:rPr lang="en-US" sz="900" dirty="0">
                          <a:effectLst/>
                        </a:rPr>
                        <a:t> </a:t>
                      </a:r>
                    </a:p>
                    <a:p>
                      <a:pPr marL="342900" marR="0" lvl="0" indent="-342900">
                        <a:spcBef>
                          <a:spcPts val="0"/>
                        </a:spcBef>
                        <a:spcAft>
                          <a:spcPts val="0"/>
                        </a:spcAft>
                        <a:buFont typeface="Symbol"/>
                        <a:buChar char=""/>
                      </a:pPr>
                      <a:r>
                        <a:rPr lang="en-US" sz="900" dirty="0">
                          <a:effectLst/>
                        </a:rPr>
                        <a:t>Women are looking for networking opportunities.</a:t>
                      </a:r>
                    </a:p>
                    <a:p>
                      <a:pPr marL="342900" marR="0" lvl="0" indent="-342900">
                        <a:spcBef>
                          <a:spcPts val="0"/>
                        </a:spcBef>
                        <a:spcAft>
                          <a:spcPts val="0"/>
                        </a:spcAft>
                        <a:buFont typeface="Symbol"/>
                        <a:buChar char=""/>
                      </a:pPr>
                      <a:r>
                        <a:rPr lang="en-US" sz="900" dirty="0">
                          <a:effectLst/>
                        </a:rPr>
                        <a:t>Women are looking for professional development.</a:t>
                      </a:r>
                    </a:p>
                    <a:p>
                      <a:pPr marL="342900" marR="0" lvl="0" indent="-342900">
                        <a:spcBef>
                          <a:spcPts val="0"/>
                        </a:spcBef>
                        <a:spcAft>
                          <a:spcPts val="0"/>
                        </a:spcAft>
                        <a:buFont typeface="Symbol"/>
                        <a:buChar char=""/>
                      </a:pPr>
                      <a:r>
                        <a:rPr lang="en-US" sz="900" dirty="0">
                          <a:effectLst/>
                        </a:rPr>
                        <a:t>Women are involved politically.</a:t>
                      </a:r>
                    </a:p>
                    <a:p>
                      <a:pPr marL="342900" marR="0" lvl="0" indent="-342900">
                        <a:spcBef>
                          <a:spcPts val="0"/>
                        </a:spcBef>
                        <a:spcAft>
                          <a:spcPts val="0"/>
                        </a:spcAft>
                        <a:buFont typeface="Symbol"/>
                        <a:buChar char=""/>
                      </a:pPr>
                      <a:r>
                        <a:rPr lang="en-US" sz="900" dirty="0">
                          <a:effectLst/>
                        </a:rPr>
                        <a:t>Women are looking for mentorship and opportunities to develop personally.</a:t>
                      </a:r>
                    </a:p>
                    <a:p>
                      <a:pPr marL="342900" marR="0" lvl="0" indent="-342900">
                        <a:spcBef>
                          <a:spcPts val="0"/>
                        </a:spcBef>
                        <a:spcAft>
                          <a:spcPts val="0"/>
                        </a:spcAft>
                        <a:buFont typeface="Symbol"/>
                        <a:buChar char=""/>
                      </a:pPr>
                      <a:r>
                        <a:rPr lang="en-US" sz="900" dirty="0">
                          <a:effectLst/>
                        </a:rPr>
                        <a:t>Millennials want organizations to belong to.</a:t>
                      </a:r>
                    </a:p>
                    <a:p>
                      <a:pPr marL="342900" marR="0" lvl="0" indent="-342900">
                        <a:spcBef>
                          <a:spcPts val="0"/>
                        </a:spcBef>
                        <a:spcAft>
                          <a:spcPts val="0"/>
                        </a:spcAft>
                        <a:buFont typeface="Symbol"/>
                        <a:buChar char=""/>
                      </a:pPr>
                      <a:r>
                        <a:rPr lang="en-US" sz="900" dirty="0">
                          <a:effectLst/>
                        </a:rPr>
                        <a:t>Growth</a:t>
                      </a:r>
                    </a:p>
                    <a:p>
                      <a:pPr marL="342900" marR="0" lvl="0" indent="-342900">
                        <a:spcBef>
                          <a:spcPts val="0"/>
                        </a:spcBef>
                        <a:spcAft>
                          <a:spcPts val="0"/>
                        </a:spcAft>
                        <a:buFont typeface="Symbol"/>
                        <a:buChar char=""/>
                      </a:pPr>
                      <a:r>
                        <a:rPr lang="en-US" sz="900" dirty="0">
                          <a:effectLst/>
                        </a:rPr>
                        <a:t>Outreach to other women’s organizations</a:t>
                      </a:r>
                    </a:p>
                    <a:p>
                      <a:pPr marL="342900" marR="0" lvl="0" indent="-342900">
                        <a:spcBef>
                          <a:spcPts val="0"/>
                        </a:spcBef>
                        <a:spcAft>
                          <a:spcPts val="0"/>
                        </a:spcAft>
                        <a:buFont typeface="Symbol"/>
                        <a:buChar char=""/>
                      </a:pPr>
                      <a:r>
                        <a:rPr lang="en-US" sz="900" dirty="0">
                          <a:effectLst/>
                        </a:rPr>
                        <a:t>Colleges and universities</a:t>
                      </a:r>
                    </a:p>
                    <a:p>
                      <a:pPr marL="342900" marR="0" lvl="0" indent="-342900">
                        <a:spcBef>
                          <a:spcPts val="0"/>
                        </a:spcBef>
                        <a:spcAft>
                          <a:spcPts val="0"/>
                        </a:spcAft>
                        <a:buFont typeface="Symbol"/>
                        <a:buChar char=""/>
                      </a:pPr>
                      <a:r>
                        <a:rPr lang="en-US" sz="900" dirty="0">
                          <a:effectLst/>
                        </a:rPr>
                        <a:t>Excellent speakers are out there</a:t>
                      </a:r>
                    </a:p>
                    <a:p>
                      <a:pPr>
                        <a:spcAft>
                          <a:spcPts val="0"/>
                        </a:spcAft>
                      </a:pPr>
                      <a:r>
                        <a:rPr lang="en-US" sz="900" dirty="0">
                          <a:effectLst/>
                        </a:rPr>
                        <a:t> </a:t>
                      </a:r>
                      <a:endParaRPr lang="en-US" sz="900" dirty="0">
                        <a:effectLst/>
                        <a:latin typeface="Calibri"/>
                      </a:endParaRPr>
                    </a:p>
                  </a:txBody>
                  <a:tcPr marL="50705" marR="50705" marT="0" marB="0"/>
                </a:tc>
                <a:tc>
                  <a:txBody>
                    <a:bodyPr/>
                    <a:lstStyle/>
                    <a:p>
                      <a:pPr>
                        <a:spcAft>
                          <a:spcPts val="0"/>
                        </a:spcAft>
                      </a:pPr>
                      <a:r>
                        <a:rPr lang="en-US" sz="900" dirty="0">
                          <a:effectLst/>
                        </a:rPr>
                        <a:t> </a:t>
                      </a:r>
                    </a:p>
                    <a:p>
                      <a:pPr marL="342900" marR="0" lvl="0" indent="-342900">
                        <a:spcBef>
                          <a:spcPts val="0"/>
                        </a:spcBef>
                        <a:spcAft>
                          <a:spcPts val="0"/>
                        </a:spcAft>
                        <a:buFont typeface="Symbol"/>
                        <a:buChar char=""/>
                      </a:pPr>
                      <a:r>
                        <a:rPr lang="en-US" sz="900" dirty="0">
                          <a:effectLst/>
                        </a:rPr>
                        <a:t>Other organizations appeal to women.</a:t>
                      </a:r>
                    </a:p>
                    <a:p>
                      <a:pPr marL="342900" marR="0" lvl="0" indent="-342900">
                        <a:spcBef>
                          <a:spcPts val="0"/>
                        </a:spcBef>
                        <a:spcAft>
                          <a:spcPts val="0"/>
                        </a:spcAft>
                        <a:buFont typeface="Symbol"/>
                        <a:buChar char=""/>
                      </a:pPr>
                      <a:r>
                        <a:rPr lang="en-US" sz="900" dirty="0">
                          <a:effectLst/>
                        </a:rPr>
                        <a:t>Lack of marketing/communication statewide.</a:t>
                      </a:r>
                    </a:p>
                    <a:p>
                      <a:pPr marL="342900" marR="0" lvl="0" indent="-342900">
                        <a:spcBef>
                          <a:spcPts val="0"/>
                        </a:spcBef>
                        <a:spcAft>
                          <a:spcPts val="0"/>
                        </a:spcAft>
                        <a:buFont typeface="Symbol"/>
                        <a:buChar char=""/>
                      </a:pPr>
                      <a:r>
                        <a:rPr lang="en-US" sz="900" dirty="0">
                          <a:effectLst/>
                        </a:rPr>
                        <a:t>Do not communicate to millennials at all.</a:t>
                      </a:r>
                    </a:p>
                    <a:p>
                      <a:pPr marL="342900" marR="0" lvl="0" indent="-342900">
                        <a:spcBef>
                          <a:spcPts val="0"/>
                        </a:spcBef>
                        <a:spcAft>
                          <a:spcPts val="0"/>
                        </a:spcAft>
                        <a:buFont typeface="Symbol"/>
                        <a:buChar char=""/>
                      </a:pPr>
                      <a:r>
                        <a:rPr lang="en-US" sz="900" dirty="0">
                          <a:effectLst/>
                        </a:rPr>
                        <a:t>“Super” woman mentality</a:t>
                      </a:r>
                    </a:p>
                    <a:p>
                      <a:pPr marL="342900" marR="0" lvl="0" indent="-342900">
                        <a:spcBef>
                          <a:spcPts val="0"/>
                        </a:spcBef>
                        <a:spcAft>
                          <a:spcPts val="0"/>
                        </a:spcAft>
                        <a:buFont typeface="Symbol"/>
                        <a:buChar char=""/>
                      </a:pPr>
                      <a:r>
                        <a:rPr lang="en-US" sz="900" dirty="0">
                          <a:effectLst/>
                        </a:rPr>
                        <a:t>Time</a:t>
                      </a:r>
                    </a:p>
                    <a:p>
                      <a:pPr marL="342900" marR="0" lvl="0" indent="-342900">
                        <a:spcBef>
                          <a:spcPts val="0"/>
                        </a:spcBef>
                        <a:spcAft>
                          <a:spcPts val="0"/>
                        </a:spcAft>
                        <a:buFont typeface="Symbol"/>
                        <a:buChar char=""/>
                      </a:pPr>
                      <a:r>
                        <a:rPr lang="en-US" sz="900" dirty="0">
                          <a:effectLst/>
                        </a:rPr>
                        <a:t>Other community organizations</a:t>
                      </a:r>
                    </a:p>
                    <a:p>
                      <a:pPr marL="342900" marR="0" lvl="0" indent="-342900">
                        <a:spcBef>
                          <a:spcPts val="0"/>
                        </a:spcBef>
                        <a:spcAft>
                          <a:spcPts val="0"/>
                        </a:spcAft>
                        <a:buFont typeface="Symbol"/>
                        <a:buChar char=""/>
                      </a:pPr>
                      <a:r>
                        <a:rPr lang="en-US" sz="900" dirty="0">
                          <a:effectLst/>
                        </a:rPr>
                        <a:t>Turn people away or are unwelcoming to new members/potential new members</a:t>
                      </a:r>
                    </a:p>
                    <a:p>
                      <a:pPr marL="228600" marR="0">
                        <a:spcBef>
                          <a:spcPts val="0"/>
                        </a:spcBef>
                        <a:spcAft>
                          <a:spcPts val="0"/>
                        </a:spcAft>
                      </a:pPr>
                      <a:r>
                        <a:rPr lang="en-US" sz="900" dirty="0">
                          <a:effectLst/>
                        </a:rPr>
                        <a:t> </a:t>
                      </a:r>
                    </a:p>
                    <a:p>
                      <a:pPr>
                        <a:spcAft>
                          <a:spcPts val="0"/>
                        </a:spcAft>
                      </a:pPr>
                      <a:r>
                        <a:rPr lang="en-US" sz="900" dirty="0">
                          <a:effectLst/>
                        </a:rPr>
                        <a:t> </a:t>
                      </a:r>
                    </a:p>
                    <a:p>
                      <a:pPr>
                        <a:spcAft>
                          <a:spcPts val="0"/>
                        </a:spcAft>
                      </a:pPr>
                      <a:r>
                        <a:rPr lang="en-US" sz="900" dirty="0">
                          <a:effectLst/>
                        </a:rPr>
                        <a:t> </a:t>
                      </a:r>
                      <a:endParaRPr lang="en-US" sz="900" dirty="0">
                        <a:effectLst/>
                        <a:latin typeface="Calibri"/>
                      </a:endParaRPr>
                    </a:p>
                  </a:txBody>
                  <a:tcPr marL="50705" marR="50705" marT="0" marB="0"/>
                </a:tc>
              </a:tr>
            </a:tbl>
          </a:graphicData>
        </a:graphic>
      </p:graphicFrame>
    </p:spTree>
    <p:extLst>
      <p:ext uri="{BB962C8B-B14F-4D97-AF65-F5344CB8AC3E}">
        <p14:creationId xmlns:p14="http://schemas.microsoft.com/office/powerpoint/2010/main" val="5642248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fontScale="70000" lnSpcReduction="20000"/>
          </a:bodyPr>
          <a:lstStyle/>
          <a:p>
            <a:pPr marL="0" indent="0">
              <a:buNone/>
            </a:pPr>
            <a:r>
              <a:rPr lang="en-US" dirty="0"/>
              <a:t>Membership (Personally)</a:t>
            </a:r>
            <a:endParaRPr lang="en-US" dirty="0" smtClean="0">
              <a:effectLst/>
            </a:endParaRPr>
          </a:p>
          <a:p>
            <a:r>
              <a:rPr lang="en-US" i="1" dirty="0"/>
              <a:t>Encourage membership in chapters and participation regionally and statewide. </a:t>
            </a:r>
            <a:endParaRPr lang="en-US" dirty="0" smtClean="0">
              <a:effectLst/>
            </a:endParaRPr>
          </a:p>
          <a:p>
            <a:pPr marL="0" indent="0">
              <a:buNone/>
            </a:pPr>
            <a:r>
              <a:rPr lang="en-US" dirty="0"/>
              <a:t> </a:t>
            </a:r>
            <a:endParaRPr lang="en-US" dirty="0" smtClean="0">
              <a:effectLst/>
            </a:endParaRPr>
          </a:p>
          <a:p>
            <a:pPr marL="0" indent="0">
              <a:buNone/>
            </a:pPr>
            <a:r>
              <a:rPr lang="en-US" dirty="0"/>
              <a:t>Political representation (Politically)</a:t>
            </a:r>
            <a:endParaRPr lang="en-US" dirty="0" smtClean="0">
              <a:effectLst/>
            </a:endParaRPr>
          </a:p>
          <a:p>
            <a:r>
              <a:rPr lang="en-US" i="1" dirty="0"/>
              <a:t>Challenge our members to act politically.</a:t>
            </a:r>
            <a:endParaRPr lang="en-US" dirty="0" smtClean="0">
              <a:effectLst/>
            </a:endParaRPr>
          </a:p>
          <a:p>
            <a:pPr marL="0" indent="0">
              <a:buNone/>
            </a:pPr>
            <a:r>
              <a:rPr lang="en-US" dirty="0"/>
              <a:t> </a:t>
            </a:r>
            <a:endParaRPr lang="en-US" dirty="0" smtClean="0">
              <a:effectLst/>
            </a:endParaRPr>
          </a:p>
          <a:p>
            <a:pPr marL="0" indent="0">
              <a:buNone/>
            </a:pPr>
            <a:r>
              <a:rPr lang="en-US" dirty="0"/>
              <a:t>Development (Professionally)</a:t>
            </a:r>
            <a:endParaRPr lang="en-US" dirty="0" smtClean="0">
              <a:effectLst/>
            </a:endParaRPr>
          </a:p>
          <a:p>
            <a:r>
              <a:rPr lang="en-US" i="1" dirty="0"/>
              <a:t>Provide outlets for women to gather, to learn from, and be nurtured by one another to improve professional opportunities.</a:t>
            </a:r>
            <a:endParaRPr lang="en-US" dirty="0" smtClean="0">
              <a:effectLst/>
            </a:endParaRPr>
          </a:p>
          <a:p>
            <a:pPr marL="0" indent="0">
              <a:buNone/>
            </a:pPr>
            <a:endParaRPr lang="en-US" dirty="0" smtClean="0">
              <a:effectLst/>
            </a:endParaRPr>
          </a:p>
          <a:p>
            <a:pPr marL="0" indent="0">
              <a:buNone/>
            </a:pPr>
            <a:r>
              <a:rPr lang="en-US" dirty="0"/>
              <a:t>Diversity (all three)</a:t>
            </a:r>
            <a:endParaRPr lang="en-US" dirty="0" smtClean="0">
              <a:effectLst/>
            </a:endParaRPr>
          </a:p>
          <a:p>
            <a:r>
              <a:rPr lang="en-US" i="1" dirty="0"/>
              <a:t>Foster an environment of inclusion.</a:t>
            </a:r>
            <a:endParaRPr lang="en-US" dirty="0" smtClean="0">
              <a:effectLst/>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907471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3" name="Content Placeholder 2"/>
          <p:cNvSpPr>
            <a:spLocks noGrp="1"/>
          </p:cNvSpPr>
          <p:nvPr>
            <p:ph idx="1"/>
          </p:nvPr>
        </p:nvSpPr>
        <p:spPr/>
        <p:txBody>
          <a:bodyPr>
            <a:normAutofit fontScale="40000" lnSpcReduction="20000"/>
          </a:bodyPr>
          <a:lstStyle/>
          <a:p>
            <a:r>
              <a:rPr lang="en-US" sz="3500" dirty="0"/>
              <a:t>Increase membership statewide from 550 to 600 members in fiscal year 2016-2017.</a:t>
            </a:r>
            <a:endParaRPr lang="en-US" sz="3500" dirty="0" smtClean="0">
              <a:effectLst/>
            </a:endParaRPr>
          </a:p>
          <a:p>
            <a:pPr marL="0" indent="0">
              <a:buNone/>
            </a:pPr>
            <a:endParaRPr lang="en-US" sz="3500" dirty="0" smtClean="0">
              <a:effectLst/>
            </a:endParaRPr>
          </a:p>
          <a:p>
            <a:r>
              <a:rPr lang="en-US" sz="3500" dirty="0"/>
              <a:t>Decrease average age of membership from 65 to 55 in fiscal year 2016-2017.</a:t>
            </a:r>
            <a:endParaRPr lang="en-US" sz="3500" dirty="0" smtClean="0">
              <a:effectLst/>
            </a:endParaRPr>
          </a:p>
          <a:p>
            <a:pPr marL="0" indent="0">
              <a:buNone/>
            </a:pPr>
            <a:endParaRPr lang="en-US" sz="3500" dirty="0" smtClean="0">
              <a:effectLst/>
            </a:endParaRPr>
          </a:p>
          <a:p>
            <a:r>
              <a:rPr lang="en-US" sz="3500" dirty="0"/>
              <a:t>Increase diversity of membership in fiscal year 2016-2017 to include 10 new minority members</a:t>
            </a:r>
            <a:r>
              <a:rPr lang="en-US" sz="3500" dirty="0" smtClean="0"/>
              <a:t>.</a:t>
            </a:r>
            <a:endParaRPr lang="en-US" sz="3500" dirty="0"/>
          </a:p>
          <a:p>
            <a:pPr marL="0" indent="0">
              <a:buNone/>
            </a:pPr>
            <a:r>
              <a:rPr lang="en-US" sz="3500" dirty="0"/>
              <a:t> </a:t>
            </a:r>
            <a:endParaRPr lang="en-US" sz="3500" dirty="0" smtClean="0">
              <a:effectLst/>
            </a:endParaRPr>
          </a:p>
          <a:p>
            <a:r>
              <a:rPr lang="en-US" sz="3500" dirty="0"/>
              <a:t>Increase NYS Women, Inc. meeting attendance from 40 to 75 in fiscal year 2016-2017.</a:t>
            </a:r>
            <a:endParaRPr lang="en-US" sz="3500" dirty="0" smtClean="0">
              <a:effectLst/>
            </a:endParaRPr>
          </a:p>
          <a:p>
            <a:pPr marL="0" indent="0">
              <a:buNone/>
            </a:pPr>
            <a:endParaRPr lang="en-US" sz="3500" dirty="0" smtClean="0">
              <a:effectLst/>
            </a:endParaRPr>
          </a:p>
          <a:p>
            <a:r>
              <a:rPr lang="en-US" sz="3500" dirty="0"/>
              <a:t>Increase membership in individual chapters which have fewer than ten members to at least 15 members in fiscal year 2016-2017.</a:t>
            </a:r>
            <a:endParaRPr lang="en-US" sz="3500" dirty="0" smtClean="0">
              <a:effectLst/>
            </a:endParaRPr>
          </a:p>
          <a:p>
            <a:pPr marL="0" indent="0">
              <a:buNone/>
            </a:pPr>
            <a:endParaRPr lang="en-US" sz="3500" dirty="0" smtClean="0">
              <a:effectLst/>
            </a:endParaRPr>
          </a:p>
          <a:p>
            <a:r>
              <a:rPr lang="en-US" sz="3500" dirty="0"/>
              <a:t>Host at least two events per year that provide professional development opportunities for women of all generations.  (The NYS Women, Inc. web site has information about programs that would meet this objective.)</a:t>
            </a:r>
            <a:endParaRPr lang="en-US" sz="3500" dirty="0" smtClean="0">
              <a:effectLst/>
            </a:endParaRPr>
          </a:p>
          <a:p>
            <a:pPr marL="0" indent="0">
              <a:buNone/>
            </a:pPr>
            <a:endParaRPr lang="en-US" sz="3500" dirty="0" smtClean="0">
              <a:effectLst/>
            </a:endParaRPr>
          </a:p>
          <a:p>
            <a:r>
              <a:rPr lang="en-US" sz="3500" dirty="0"/>
              <a:t>At least once per month encourage members via social media and other outlets to engage politically either through direct outreach to politicians or by encouraging chapter programs related to this objective.</a:t>
            </a:r>
            <a:endParaRPr lang="en-US" sz="3500" dirty="0" smtClean="0">
              <a:effectLst/>
            </a:endParaRPr>
          </a:p>
          <a:p>
            <a:pPr marL="0" indent="0">
              <a:buNone/>
            </a:pPr>
            <a:endParaRPr lang="en-US" sz="3500" dirty="0" smtClean="0">
              <a:effectLst/>
            </a:endParaRPr>
          </a:p>
          <a:p>
            <a:r>
              <a:rPr lang="en-US" sz="3500" dirty="0"/>
              <a:t>Have at least one “new” member take a leadership role (new member is defined as someone who joined with in the last five years) in your chapter (May consider this at the state level also).</a:t>
            </a:r>
            <a:endParaRPr lang="en-US" sz="3500" dirty="0" smtClean="0">
              <a:effectLst/>
            </a:endParaRPr>
          </a:p>
          <a:p>
            <a:pPr marL="0" indent="0">
              <a:buNone/>
            </a:pPr>
            <a:endParaRPr lang="en-US" dirty="0"/>
          </a:p>
        </p:txBody>
      </p:sp>
      <p:sp>
        <p:nvSpPr>
          <p:cNvPr id="4" name="Footer Placeholder 3"/>
          <p:cNvSpPr>
            <a:spLocks noGrp="1"/>
          </p:cNvSpPr>
          <p:nvPr>
            <p:ph type="ftr" sz="quarter" idx="11"/>
          </p:nvPr>
        </p:nvSpPr>
        <p:spPr/>
        <p:txBody>
          <a:bodyPr/>
          <a:lstStyle/>
          <a:p>
            <a:r>
              <a:rPr lang="en-US" smtClean="0"/>
              <a:t>     </a:t>
            </a:r>
            <a:endParaRPr lang="en-US"/>
          </a:p>
        </p:txBody>
      </p:sp>
      <p:pic>
        <p:nvPicPr>
          <p:cNvPr id="5" name="Picture 4" descr="NYS Women Inc"/>
          <p:cNvPicPr/>
          <p:nvPr/>
        </p:nvPicPr>
        <p:blipFill>
          <a:blip r:embed="rId2">
            <a:extLst>
              <a:ext uri="{28A0092B-C50C-407E-A947-70E740481C1C}">
                <a14:useLocalDpi xmlns:a14="http://schemas.microsoft.com/office/drawing/2010/main" val="0"/>
              </a:ext>
            </a:extLst>
          </a:blip>
          <a:srcRect/>
          <a:stretch>
            <a:fillRect/>
          </a:stretch>
        </p:blipFill>
        <p:spPr bwMode="auto">
          <a:xfrm>
            <a:off x="5486400" y="6019800"/>
            <a:ext cx="3505200" cy="695325"/>
          </a:xfrm>
          <a:prstGeom prst="rect">
            <a:avLst/>
          </a:prstGeom>
          <a:noFill/>
          <a:ln>
            <a:noFill/>
          </a:ln>
        </p:spPr>
      </p:pic>
    </p:spTree>
    <p:extLst>
      <p:ext uri="{BB962C8B-B14F-4D97-AF65-F5344CB8AC3E}">
        <p14:creationId xmlns:p14="http://schemas.microsoft.com/office/powerpoint/2010/main" val="56851995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110</TotalTime>
  <Words>1360</Words>
  <Application>Microsoft Office PowerPoint</Application>
  <PresentationFormat>On-screen Show (4:3)</PresentationFormat>
  <Paragraphs>491</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Marketing Plan April, 2016</vt:lpstr>
      <vt:lpstr>Executive Summary</vt:lpstr>
      <vt:lpstr>Competitive Analysis</vt:lpstr>
      <vt:lpstr>Current Situation</vt:lpstr>
      <vt:lpstr>Financial Situation</vt:lpstr>
      <vt:lpstr>Research</vt:lpstr>
      <vt:lpstr>SWOT</vt:lpstr>
      <vt:lpstr>Goals</vt:lpstr>
      <vt:lpstr>Objectives</vt:lpstr>
      <vt:lpstr>Positioning Statement/Target</vt:lpstr>
      <vt:lpstr>Creative Strategy</vt:lpstr>
      <vt:lpstr>Creative Strategy</vt:lpstr>
      <vt:lpstr>Advertising</vt:lpstr>
      <vt:lpstr>Public Relations/Promotions</vt:lpstr>
      <vt:lpstr>Digital/Social Media</vt:lpstr>
      <vt:lpstr>Internal Communication</vt:lpstr>
      <vt:lpstr>Internal Communication II</vt:lpstr>
      <vt:lpstr>Internal Communication III</vt:lpstr>
      <vt:lpstr>Internship Pool</vt:lpstr>
      <vt:lpstr>Timeline</vt:lpstr>
      <vt:lpstr>Budget</vt:lpstr>
      <vt:lpstr>Evaluation of Objectives I</vt:lpstr>
      <vt:lpstr>Evaluation of Objectives II</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Marketing Plan April, 2016</dc:title>
  <dc:creator>Hoffmann, Pauline</dc:creator>
  <cp:lastModifiedBy>Hoffmann, Pauline</cp:lastModifiedBy>
  <cp:revision>7</cp:revision>
  <dcterms:created xsi:type="dcterms:W3CDTF">2016-03-28T17:45:31Z</dcterms:created>
  <dcterms:modified xsi:type="dcterms:W3CDTF">2016-03-28T19:36:30Z</dcterms:modified>
</cp:coreProperties>
</file>